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tiff" ContentType="image/tiff"/>
  <Default Extension="jpg" ContentType="image/jpeg"/>
  <Default Extension="mp4" ContentType="video/mp4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63" r:id="rId2"/>
    <p:sldId id="257" r:id="rId3"/>
    <p:sldId id="283" r:id="rId4"/>
    <p:sldId id="279" r:id="rId5"/>
    <p:sldId id="281" r:id="rId6"/>
    <p:sldId id="264" r:id="rId7"/>
    <p:sldId id="266" r:id="rId8"/>
    <p:sldId id="288" r:id="rId9"/>
    <p:sldId id="267" r:id="rId10"/>
    <p:sldId id="269" r:id="rId11"/>
    <p:sldId id="268" r:id="rId12"/>
    <p:sldId id="270" r:id="rId13"/>
    <p:sldId id="271" r:id="rId14"/>
    <p:sldId id="272" r:id="rId15"/>
    <p:sldId id="284" r:id="rId16"/>
    <p:sldId id="273" r:id="rId17"/>
    <p:sldId id="275" r:id="rId18"/>
    <p:sldId id="285" r:id="rId19"/>
    <p:sldId id="286" r:id="rId20"/>
    <p:sldId id="287" r:id="rId21"/>
    <p:sldId id="274" r:id="rId22"/>
    <p:sldId id="278" r:id="rId23"/>
    <p:sldId id="282" r:id="rId24"/>
    <p:sldId id="276" r:id="rId25"/>
  </p:sldIdLst>
  <p:sldSz cx="12192000" cy="6858000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F2A5"/>
    <a:srgbClr val="E2F0D9"/>
    <a:srgbClr val="A99E57"/>
    <a:srgbClr val="5668C0"/>
    <a:srgbClr val="E5590D"/>
    <a:srgbClr val="C00000"/>
    <a:srgbClr val="404040"/>
    <a:srgbClr val="BFBFBF"/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63" autoAdjust="0"/>
    <p:restoredTop sz="95833" autoAdjust="0"/>
  </p:normalViewPr>
  <p:slideViewPr>
    <p:cSldViewPr snapToGrid="0">
      <p:cViewPr varScale="1">
        <p:scale>
          <a:sx n="83" d="100"/>
          <a:sy n="83" d="100"/>
        </p:scale>
        <p:origin x="216" y="8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DA18EDF-D13C-4D77-B530-7B3A312A19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114D9F5-B489-43A9-A84F-3A43C82E171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159183-DF8B-4D04-9EE1-7FE30E32700A}" type="datetimeFigureOut">
              <a:rPr lang="ru-BY" smtClean="0"/>
              <a:t>4/26/24</a:t>
            </a:fld>
            <a:endParaRPr lang="ru-BY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3E9B44A-9787-41EE-A2AA-C8ACF10636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4C0B6A4-CC04-4E8D-BFF7-A3766508F1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4471F-9954-4D25-9BB8-C01DC53CC65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3154857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190.png>
</file>

<file path=ppt/media/image2.jp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png>
</file>

<file path=ppt/media/image240.png>
</file>

<file path=ppt/media/image25.png>
</file>

<file path=ppt/media/image25.tiff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jpg>
</file>

<file path=ppt/media/image31.png>
</file>

<file path=ppt/media/image32.jpg>
</file>

<file path=ppt/media/image32.png>
</file>

<file path=ppt/media/image33.jpg>
</file>

<file path=ppt/media/image33.png>
</file>

<file path=ppt/media/image34.jpg>
</file>

<file path=ppt/media/image34.png>
</file>

<file path=ppt/media/image35.jpg>
</file>

<file path=ppt/media/image36.jpg>
</file>

<file path=ppt/media/image36.png>
</file>

<file path=ppt/media/image37.png>
</file>

<file path=ppt/media/image38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2FBB3-BE35-4D60-926E-948A1B77E144}" type="datetimeFigureOut">
              <a:rPr lang="ru-BY" smtClean="0"/>
              <a:t>4/26/24</a:t>
            </a:fld>
            <a:endParaRPr lang="ru-BY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BY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F499C-CDC5-43EF-BCCA-E5EC765162CB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993320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2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198473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3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200420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4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735530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5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264124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6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193424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7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415084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C90F6FA3-09F6-4907-8404-AB13B22906B0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7C1939B-3856-4EE4-B288-EC47C07A213D}"/>
              </a:ext>
            </a:extLst>
          </p:cNvPr>
          <p:cNvSpPr/>
          <p:nvPr userDrawn="1"/>
        </p:nvSpPr>
        <p:spPr>
          <a:xfrm flipV="1">
            <a:off x="3033346" y="316523"/>
            <a:ext cx="6125308" cy="45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6E2782C5-DBC0-4E12-85FF-96950F357E79}"/>
              </a:ext>
            </a:extLst>
          </p:cNvPr>
          <p:cNvSpPr txBox="1">
            <a:spLocks/>
          </p:cNvSpPr>
          <p:nvPr userDrawn="1"/>
        </p:nvSpPr>
        <p:spPr>
          <a:xfrm>
            <a:off x="11585331" y="163121"/>
            <a:ext cx="432485" cy="3508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BY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CFD19BD-F6B5-451E-B361-AAA3F3450773}" type="slidenum">
              <a:rPr lang="ru-BY" sz="1400" smtClean="0">
                <a:solidFill>
                  <a:schemeClr val="tx1"/>
                </a:solidFill>
              </a:rPr>
              <a:pPr/>
              <a:t>‹#›</a:t>
            </a:fld>
            <a:endParaRPr lang="ru-BY" dirty="0">
              <a:solidFill>
                <a:schemeClr val="tx1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3810BD07-DF8B-4F05-A558-73BEC0A8F4E6}"/>
              </a:ext>
            </a:extLst>
          </p:cNvPr>
          <p:cNvSpPr/>
          <p:nvPr userDrawn="1"/>
        </p:nvSpPr>
        <p:spPr>
          <a:xfrm>
            <a:off x="606669" y="300697"/>
            <a:ext cx="10978662" cy="773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A4D44785-51D0-4613-B9CF-EF340E4A1ABE}"/>
              </a:ext>
            </a:extLst>
          </p:cNvPr>
          <p:cNvSpPr/>
          <p:nvPr userDrawn="1"/>
        </p:nvSpPr>
        <p:spPr>
          <a:xfrm flipV="1">
            <a:off x="1222131" y="5469713"/>
            <a:ext cx="9747738" cy="808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578732-9677-4769-8DDF-E510C7FC47D0}"/>
              </a:ext>
            </a:extLst>
          </p:cNvPr>
          <p:cNvSpPr txBox="1"/>
          <p:nvPr userDrawn="1"/>
        </p:nvSpPr>
        <p:spPr>
          <a:xfrm>
            <a:off x="5417308" y="17538"/>
            <a:ext cx="1357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IYPT 201</a:t>
            </a:r>
            <a:r>
              <a:rPr lang="ru-RU" sz="1400" b="1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9</a:t>
            </a:r>
            <a:endParaRPr lang="ru-BY" sz="1400" b="1" i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52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A9813F-8E8A-40DF-9260-646B7FAC8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C88BC9-BEDC-44AD-AE79-660885B7D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378B520-F2E9-46EB-8327-9657D8739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BEA1D0-F6E0-4FC4-8B60-66FC73A15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8018F3-3AD9-4D54-A4C4-4F9FB9032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43927E2-D190-4F9C-86F7-040191B31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86988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29DE7E-ADD1-4446-B59E-42BA99F41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74DC8E1-E7A1-4F35-B2D6-32C95336EA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3A4D06-29ED-415C-A8AA-9151B108C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A043FF-700B-436B-9AE9-6AE4FE8A4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31B4D4F-8A42-493B-B353-19497146F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5A3D89C-6B9C-45BE-8029-AB793D532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651373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08907E-8B19-42C5-B709-B8787CFDC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CA6107E-8D67-4FEA-AB31-62CBE83366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5E18A5-027C-4AD5-8D32-7EF5DCE8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96373E-048B-42D3-ACC1-FDC79BAEF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AC247F-A5F1-4A04-9585-280E652D7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83870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D5DD576-791B-453D-A177-F8453560AA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E1853F1-D2D9-4945-82A9-2B09FBBD3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53F76E-F4BE-4ED9-9A8A-2E1E9405E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CA3329-A7F5-47B4-AF37-3CD1C5247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E8539F-4ABA-4E1D-AAEB-C29FF1717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50410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92E10F7E-C931-483A-933A-91786188594C}"/>
              </a:ext>
            </a:extLst>
          </p:cNvPr>
          <p:cNvSpPr txBox="1">
            <a:spLocks/>
          </p:cNvSpPr>
          <p:nvPr userDrawn="1"/>
        </p:nvSpPr>
        <p:spPr>
          <a:xfrm>
            <a:off x="11570678" y="101574"/>
            <a:ext cx="535062" cy="4523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BY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CFD19BD-F6B5-451E-B361-AAA3F3450773}" type="slidenum">
              <a:rPr lang="ru-BY" sz="1800" b="1" smtClean="0">
                <a:solidFill>
                  <a:schemeClr val="tx1"/>
                </a:solidFill>
              </a:rPr>
              <a:pPr/>
              <a:t>‹#›</a:t>
            </a:fld>
            <a:endParaRPr lang="ru-BY" sz="2400" b="1" dirty="0">
              <a:solidFill>
                <a:schemeClr val="tx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8336C99-936B-4CCE-82A9-24CA19AB49DB}"/>
              </a:ext>
            </a:extLst>
          </p:cNvPr>
          <p:cNvSpPr/>
          <p:nvPr userDrawn="1"/>
        </p:nvSpPr>
        <p:spPr>
          <a:xfrm>
            <a:off x="702149" y="327744"/>
            <a:ext cx="10914434" cy="45719"/>
          </a:xfrm>
          <a:prstGeom prst="rect">
            <a:avLst/>
          </a:prstGeom>
          <a:solidFill>
            <a:schemeClr val="tx1"/>
          </a:solidFill>
          <a:ln w="1905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9471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92E10F7E-C931-483A-933A-91786188594C}"/>
              </a:ext>
            </a:extLst>
          </p:cNvPr>
          <p:cNvSpPr txBox="1">
            <a:spLocks/>
          </p:cNvSpPr>
          <p:nvPr userDrawn="1"/>
        </p:nvSpPr>
        <p:spPr>
          <a:xfrm>
            <a:off x="11585331" y="163121"/>
            <a:ext cx="432485" cy="3508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BY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CFD19BD-F6B5-451E-B361-AAA3F3450773}" type="slidenum">
              <a:rPr lang="ru-BY" sz="1400" smtClean="0">
                <a:solidFill>
                  <a:schemeClr val="tx1"/>
                </a:solidFill>
              </a:rPr>
              <a:pPr/>
              <a:t>‹#›</a:t>
            </a:fld>
            <a:endParaRPr lang="ru-BY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53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F0D6E921-E30C-4739-96EE-7AC327AB7D58}"/>
              </a:ext>
            </a:extLst>
          </p:cNvPr>
          <p:cNvSpPr txBox="1">
            <a:spLocks/>
          </p:cNvSpPr>
          <p:nvPr userDrawn="1"/>
        </p:nvSpPr>
        <p:spPr>
          <a:xfrm>
            <a:off x="10360707" y="159923"/>
            <a:ext cx="432485" cy="3508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BY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CFD19BD-F6B5-451E-B361-AAA3F3450773}" type="slidenum">
              <a:rPr lang="ru-BY" smtClean="0"/>
              <a:pPr/>
              <a:t>‹#›</a:t>
            </a:fld>
            <a:endParaRPr lang="ru-BY" dirty="0"/>
          </a:p>
        </p:txBody>
      </p:sp>
    </p:spTree>
    <p:extLst>
      <p:ext uri="{BB962C8B-B14F-4D97-AF65-F5344CB8AC3E}">
        <p14:creationId xmlns:p14="http://schemas.microsoft.com/office/powerpoint/2010/main" val="2554225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D8A11-8C5A-4B05-A7F0-BA76EEAE0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5E2345-7657-4ACA-9BB4-0D0DA47AB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F67ED45-F8FA-4F34-8336-40229154E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34A9EE-C1A6-4F9A-8D6E-537B26D2F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57BC59-EA36-4AC2-B780-DED55984E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83762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8F1281-021A-497A-9140-D09D4F62A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B9BF12-BF9D-4DD2-859E-B59D518BDF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387A386-1289-4EFB-A479-44D6A58B9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4665DA-7D9B-4FF1-8696-7F18E4230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FB1F3B-FB35-4335-AD6F-C05C8D7BD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3113A87-4E28-4F10-BFC2-60DFB990A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40244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62165C-3C0A-4891-A73A-18E2C7C68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DF9C88-BB2D-4105-BA90-1EEB43906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133537-5B01-4613-9478-75C0D47E5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DF0BD4A-3157-4AE6-A170-C577141DDD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5B3CD57-4A16-4094-B846-E0DF65CA0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2D43983-FC6B-4B48-A518-72034C14C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40BDB2D-A43F-4488-9E01-31BD28004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0FE463B-4A1E-41E8-BFD3-039596461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176440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48D1E8-A387-47AD-BA75-59AA304ED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950FBC2-9D10-4143-9855-A8765D9CF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F0014E-3BB8-42FF-A319-34EFFA41B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D6F312-681B-4C9A-A2BD-A64AE7E2F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69183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2354F70-AD2E-4DD4-96FC-A9CEC8A2D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7AF054E-8636-4EA2-A5B0-4EF3E008C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036935-6905-4C4A-90AB-61EC7A369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67503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93FE4D-007C-43AA-9CC2-BA5C8E4CA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19CE27-8F1B-494D-BCDA-761C2361F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39EA45-5F9A-4B8F-A427-7026E28C66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6CE1FF-0DC7-439E-82A2-C49D92C4C3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F72C32-3ED9-4EB8-9F64-95748F68D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77434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png"/><Relationship Id="rId3" Type="http://schemas.openxmlformats.org/officeDocument/2006/relationships/image" Target="../media/image190.png"/><Relationship Id="rId7" Type="http://schemas.openxmlformats.org/officeDocument/2006/relationships/image" Target="../media/image230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0.png"/><Relationship Id="rId5" Type="http://schemas.openxmlformats.org/officeDocument/2006/relationships/image" Target="../media/image210.png"/><Relationship Id="rId4" Type="http://schemas.openxmlformats.org/officeDocument/2006/relationships/image" Target="../media/image20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90.png"/><Relationship Id="rId7" Type="http://schemas.openxmlformats.org/officeDocument/2006/relationships/image" Target="../media/image230.png"/><Relationship Id="rId12" Type="http://schemas.openxmlformats.org/officeDocument/2006/relationships/image" Target="../media/image3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2.png"/><Relationship Id="rId5" Type="http://schemas.openxmlformats.org/officeDocument/2006/relationships/image" Target="../media/image27.png"/><Relationship Id="rId10" Type="http://schemas.openxmlformats.org/officeDocument/2006/relationships/image" Target="../media/image31.png"/><Relationship Id="rId4" Type="http://schemas.openxmlformats.org/officeDocument/2006/relationships/image" Target="../media/image26.png"/><Relationship Id="rId9" Type="http://schemas.openxmlformats.org/officeDocument/2006/relationships/image" Target="../media/image25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0.png"/><Relationship Id="rId3" Type="http://schemas.openxmlformats.org/officeDocument/2006/relationships/image" Target="../media/image190.png"/><Relationship Id="rId7" Type="http://schemas.openxmlformats.org/officeDocument/2006/relationships/image" Target="../media/image230.png"/><Relationship Id="rId12" Type="http://schemas.openxmlformats.org/officeDocument/2006/relationships/image" Target="../media/image3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2.png"/><Relationship Id="rId5" Type="http://schemas.openxmlformats.org/officeDocument/2006/relationships/image" Target="../media/image27.png"/><Relationship Id="rId10" Type="http://schemas.openxmlformats.org/officeDocument/2006/relationships/image" Target="../media/image31.png"/><Relationship Id="rId4" Type="http://schemas.openxmlformats.org/officeDocument/2006/relationships/image" Target="../media/image26.png"/><Relationship Id="rId9" Type="http://schemas.openxmlformats.org/officeDocument/2006/relationships/image" Target="../media/image25.tif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tiff"/><Relationship Id="rId13" Type="http://schemas.openxmlformats.org/officeDocument/2006/relationships/image" Target="../media/image37.png"/><Relationship Id="rId3" Type="http://schemas.openxmlformats.org/officeDocument/2006/relationships/image" Target="../media/image26.png"/><Relationship Id="rId7" Type="http://schemas.openxmlformats.org/officeDocument/2006/relationships/image" Target="../media/image29.png"/><Relationship Id="rId12" Type="http://schemas.openxmlformats.org/officeDocument/2006/relationships/image" Target="../media/image36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0.png"/><Relationship Id="rId11" Type="http://schemas.openxmlformats.org/officeDocument/2006/relationships/image" Target="../media/image33.png"/><Relationship Id="rId5" Type="http://schemas.openxmlformats.org/officeDocument/2006/relationships/image" Target="../media/image28.png"/><Relationship Id="rId10" Type="http://schemas.openxmlformats.org/officeDocument/2006/relationships/image" Target="../media/image32.png"/><Relationship Id="rId4" Type="http://schemas.openxmlformats.org/officeDocument/2006/relationships/image" Target="../media/image27.png"/><Relationship Id="rId9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notesSlide" Target="../notesSlides/notesSlide3.xml"/><Relationship Id="rId11" Type="http://schemas.openxmlformats.org/officeDocument/2006/relationships/image" Target="../media/image7.jp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0.jpg"/><Relationship Id="rId4" Type="http://schemas.openxmlformats.org/officeDocument/2006/relationships/video" Target="../media/media2.mp4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image" Target="../media/image13.tiff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6216E0-1F0A-8B42-808C-B1E045282799}"/>
              </a:ext>
            </a:extLst>
          </p:cNvPr>
          <p:cNvSpPr txBox="1"/>
          <p:nvPr/>
        </p:nvSpPr>
        <p:spPr>
          <a:xfrm>
            <a:off x="1593920" y="1535791"/>
            <a:ext cx="3384736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6600" dirty="0">
                <a:latin typeface="+mj-lt"/>
                <a:ea typeface="Cambria Math" panose="02040503050406030204" pitchFamily="18" charset="0"/>
                <a:cs typeface="Segoe UI Semilight"/>
              </a:rPr>
              <a:t>HAHA</a:t>
            </a:r>
            <a:endParaRPr lang="ru-RU" sz="6600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CFB3C7-A3A9-2641-A018-483ACEA65148}"/>
              </a:ext>
            </a:extLst>
          </p:cNvPr>
          <p:cNvSpPr txBox="1"/>
          <p:nvPr/>
        </p:nvSpPr>
        <p:spPr>
          <a:xfrm>
            <a:off x="1593920" y="2963687"/>
            <a:ext cx="1071108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dirty="0"/>
              <a:t>Проект по детектированию угла расхождения строп при погрузке/разгрузке контейнеров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C896EE-7E18-EE4B-A01C-E01B9D229FAD}"/>
              </a:ext>
            </a:extLst>
          </p:cNvPr>
          <p:cNvSpPr txBox="1"/>
          <p:nvPr/>
        </p:nvSpPr>
        <p:spPr>
          <a:xfrm>
            <a:off x="8272732" y="4063199"/>
            <a:ext cx="2242100" cy="21268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Колесников Иван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ru-RU" dirty="0" err="1"/>
              <a:t>Полоник</a:t>
            </a:r>
            <a:r>
              <a:rPr lang="ru-RU" dirty="0"/>
              <a:t> Иван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ru-RU" dirty="0"/>
              <a:t>Алтухова Анна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ru-RU" dirty="0" err="1"/>
              <a:t>Самигуллин</a:t>
            </a:r>
            <a:r>
              <a:rPr lang="ru-RU" dirty="0"/>
              <a:t> </a:t>
            </a:r>
            <a:r>
              <a:rPr lang="ru-RU" dirty="0" err="1"/>
              <a:t>Линар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ru-RU" dirty="0"/>
              <a:t>Гербер Маргарита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B7DA2B-9097-0C4E-9341-60268EB2D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095" y="4063199"/>
            <a:ext cx="2126864" cy="212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73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88BABC-DB6F-3E48-A8C2-6C3CFA2E6282}"/>
              </a:ext>
            </a:extLst>
          </p:cNvPr>
          <p:cNvSpPr txBox="1"/>
          <p:nvPr/>
        </p:nvSpPr>
        <p:spPr>
          <a:xfrm>
            <a:off x="563168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7+1 точка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70386A0-738E-D04C-924E-FAD154C61D76}"/>
              </a:ext>
            </a:extLst>
          </p:cNvPr>
          <p:cNvSpPr txBox="1"/>
          <p:nvPr/>
        </p:nvSpPr>
        <p:spPr>
          <a:xfrm>
            <a:off x="3503376" y="5780860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6+1 точка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4BC9684-6E7F-854F-AE8E-921E935FEC2B}"/>
              </a:ext>
            </a:extLst>
          </p:cNvPr>
          <p:cNvSpPr txBox="1"/>
          <p:nvPr/>
        </p:nvSpPr>
        <p:spPr>
          <a:xfrm>
            <a:off x="6308250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6+1 точка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7C9CF52-975B-9149-8840-31C6A8B511F1}"/>
              </a:ext>
            </a:extLst>
          </p:cNvPr>
          <p:cNvSpPr txBox="1"/>
          <p:nvPr/>
        </p:nvSpPr>
        <p:spPr>
          <a:xfrm>
            <a:off x="9248458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4+1 точка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983D2F-2433-FE48-A916-C6CB100C54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710" t="29106" r="25855" b="18862"/>
          <a:stretch/>
        </p:blipFill>
        <p:spPr>
          <a:xfrm>
            <a:off x="563168" y="1721302"/>
            <a:ext cx="2208685" cy="40539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AAB0AA-16BA-9C47-9207-AE109CF049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033" t="23902" r="27335" b="46504"/>
          <a:stretch/>
        </p:blipFill>
        <p:spPr>
          <a:xfrm>
            <a:off x="3292588" y="1721302"/>
            <a:ext cx="2284139" cy="40539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C82F2D-B686-2E4A-824A-16636C0F0E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516" t="29106" r="29043" b="17886"/>
          <a:stretch/>
        </p:blipFill>
        <p:spPr>
          <a:xfrm>
            <a:off x="6097462" y="1721302"/>
            <a:ext cx="2286236" cy="40539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CA986B-0044-1C4B-8B4D-8C8C61D665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999" t="29106" r="29661" b="18211"/>
          <a:stretch/>
        </p:blipFill>
        <p:spPr>
          <a:xfrm>
            <a:off x="9113124" y="1697420"/>
            <a:ext cx="2182842" cy="407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45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DAF432-E0A1-B84D-8AEA-8A357247C0CE}"/>
              </a:ext>
            </a:extLst>
          </p:cNvPr>
          <p:cNvCxnSpPr>
            <a:cxnSpLocks/>
          </p:cNvCxnSpPr>
          <p:nvPr/>
        </p:nvCxnSpPr>
        <p:spPr>
          <a:xfrm flipH="1" flipV="1">
            <a:off x="8072571" y="1981851"/>
            <a:ext cx="31481" cy="180705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30634DFD-315E-194C-B8F8-3D5024F866A5}"/>
              </a:ext>
            </a:extLst>
          </p:cNvPr>
          <p:cNvSpPr/>
          <p:nvPr/>
        </p:nvSpPr>
        <p:spPr>
          <a:xfrm>
            <a:off x="6957524" y="3551662"/>
            <a:ext cx="2107581" cy="2062975"/>
          </a:xfrm>
          <a:prstGeom prst="cub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09C244-76A6-3247-A134-F598310BE149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6957524" y="1883023"/>
            <a:ext cx="1111806" cy="2209476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313943-975B-2448-A914-D065560E1957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7456013" y="1883023"/>
            <a:ext cx="613317" cy="16686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38482-8B7F-EF41-A086-6E99799A13CF}"/>
              </a:ext>
            </a:extLst>
          </p:cNvPr>
          <p:cNvCxnSpPr>
            <a:cxnSpLocks/>
          </p:cNvCxnSpPr>
          <p:nvPr/>
        </p:nvCxnSpPr>
        <p:spPr>
          <a:xfrm flipH="1" flipV="1">
            <a:off x="8113937" y="1940310"/>
            <a:ext cx="951168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BB9CCCE-C6CA-F740-9008-4748EE020846}"/>
              </a:ext>
            </a:extLst>
          </p:cNvPr>
          <p:cNvCxnSpPr>
            <a:cxnSpLocks/>
          </p:cNvCxnSpPr>
          <p:nvPr/>
        </p:nvCxnSpPr>
        <p:spPr>
          <a:xfrm flipH="1" flipV="1">
            <a:off x="8113935" y="1940310"/>
            <a:ext cx="434898" cy="21521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4A11A71-0622-8E4D-B4D2-1B311455D2D0}"/>
              </a:ext>
            </a:extLst>
          </p:cNvPr>
          <p:cNvSpPr/>
          <p:nvPr/>
        </p:nvSpPr>
        <p:spPr>
          <a:xfrm>
            <a:off x="7991272" y="1883023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B6E616-2AA7-9A40-8B57-94FB56AF3B19}"/>
              </a:ext>
            </a:extLst>
          </p:cNvPr>
          <p:cNvSpPr/>
          <p:nvPr/>
        </p:nvSpPr>
        <p:spPr>
          <a:xfrm>
            <a:off x="6879464" y="4002998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BA06294-5885-9142-B2E8-9EEC9E59A7A1}"/>
              </a:ext>
            </a:extLst>
          </p:cNvPr>
          <p:cNvSpPr/>
          <p:nvPr/>
        </p:nvSpPr>
        <p:spPr>
          <a:xfrm>
            <a:off x="7382927" y="346245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C758096-FFB2-8F4D-B847-76C40E7B7C3C}"/>
              </a:ext>
            </a:extLst>
          </p:cNvPr>
          <p:cNvSpPr/>
          <p:nvPr/>
        </p:nvSpPr>
        <p:spPr>
          <a:xfrm>
            <a:off x="8975894" y="349033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4D5364-52D0-DC40-B3A3-5FECD53E1DBC}"/>
              </a:ext>
            </a:extLst>
          </p:cNvPr>
          <p:cNvSpPr/>
          <p:nvPr/>
        </p:nvSpPr>
        <p:spPr>
          <a:xfrm>
            <a:off x="8975894" y="4995743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946A28D-C0D7-FB42-AAB8-717180718ABF}"/>
              </a:ext>
            </a:extLst>
          </p:cNvPr>
          <p:cNvSpPr/>
          <p:nvPr/>
        </p:nvSpPr>
        <p:spPr>
          <a:xfrm>
            <a:off x="8470775" y="3997714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5B3CE5B-D33D-3E44-B1BB-7D3A070E4B33}"/>
              </a:ext>
            </a:extLst>
          </p:cNvPr>
          <p:cNvSpPr/>
          <p:nvPr/>
        </p:nvSpPr>
        <p:spPr>
          <a:xfrm>
            <a:off x="8474091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3E95545-2361-1A41-95B0-F179D81D7AEE}"/>
              </a:ext>
            </a:extLst>
          </p:cNvPr>
          <p:cNvSpPr/>
          <p:nvPr/>
        </p:nvSpPr>
        <p:spPr>
          <a:xfrm>
            <a:off x="6879464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/>
              <p:nvPr/>
            </p:nvSpPr>
            <p:spPr>
              <a:xfrm>
                <a:off x="713551" y="1629793"/>
                <a:ext cx="4636321" cy="430214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Пусть известно: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Размеры контейнера	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𝑎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𝑏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𝑐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) </m:t>
                    </m:r>
                  </m:oMath>
                </a14:m>
                <a:endParaRPr lang="ru-RU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Поле зрения камеры 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𝐹𝑜𝑣</m:t>
                    </m:r>
                  </m:oMath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Соотношение сторон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𝑅</m:t>
                    </m:r>
                  </m:oMath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Координаты проекций угловых точек</a:t>
                </a:r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и крюка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h</m:t>
                        </m:r>
                      </m:sub>
                    </m:sSub>
                  </m:oMath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Цель – найти расстояние до крюка</a:t>
                </a:r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h</m:t>
                    </m:r>
                  </m:oMath>
                </a14:m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, т. к.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𝛼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=2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arctan</m:t>
                          </m:r>
                        </m:fName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fPr>
                            <m:num>
                              <m:rad>
                                <m:radPr>
                                  <m:degHide m:val="on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radPr>
                                <m:deg/>
                                <m:e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𝑏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rad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2 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h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ru-RU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551" y="1629793"/>
                <a:ext cx="4636321" cy="4302140"/>
              </a:xfrm>
              <a:prstGeom prst="rect">
                <a:avLst/>
              </a:prstGeom>
              <a:blipFill>
                <a:blip r:embed="rId2"/>
                <a:stretch>
                  <a:fillRect l="-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/>
              <p:nvPr/>
            </p:nvSpPr>
            <p:spPr>
              <a:xfrm>
                <a:off x="7662246" y="5675969"/>
                <a:ext cx="18517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2246" y="5675969"/>
                <a:ext cx="185179" cy="276999"/>
              </a:xfrm>
              <a:prstGeom prst="rect">
                <a:avLst/>
              </a:prstGeom>
              <a:blipFill>
                <a:blip r:embed="rId3"/>
                <a:stretch>
                  <a:fillRect l="-12500" r="-12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/>
              <p:nvPr/>
            </p:nvSpPr>
            <p:spPr>
              <a:xfrm>
                <a:off x="8847964" y="5332059"/>
                <a:ext cx="1813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7964" y="5332059"/>
                <a:ext cx="181395" cy="276999"/>
              </a:xfrm>
              <a:prstGeom prst="rect">
                <a:avLst/>
              </a:prstGeom>
              <a:blipFill>
                <a:blip r:embed="rId4"/>
                <a:stretch>
                  <a:fillRect l="-26667" r="-26667" b="-454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/>
              <p:nvPr/>
            </p:nvSpPr>
            <p:spPr>
              <a:xfrm>
                <a:off x="6698069" y="4695400"/>
                <a:ext cx="16440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8069" y="4695400"/>
                <a:ext cx="164404" cy="276999"/>
              </a:xfrm>
              <a:prstGeom prst="rect">
                <a:avLst/>
              </a:prstGeom>
              <a:blipFill>
                <a:blip r:embed="rId5"/>
                <a:stretch>
                  <a:fillRect l="-14286" r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/>
              <p:nvPr/>
            </p:nvSpPr>
            <p:spPr>
              <a:xfrm>
                <a:off x="7890899" y="3048027"/>
                <a:ext cx="18351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0899" y="3048027"/>
                <a:ext cx="183512" cy="276999"/>
              </a:xfrm>
              <a:prstGeom prst="rect">
                <a:avLst/>
              </a:prstGeom>
              <a:blipFill>
                <a:blip r:embed="rId6"/>
                <a:stretch>
                  <a:fillRect l="-25000" r="-25000" b="-454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/>
              <p:nvPr/>
            </p:nvSpPr>
            <p:spPr>
              <a:xfrm>
                <a:off x="7349882" y="2704783"/>
                <a:ext cx="1307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49882" y="2704783"/>
                <a:ext cx="130741" cy="276999"/>
              </a:xfrm>
              <a:prstGeom prst="rect">
                <a:avLst/>
              </a:prstGeom>
              <a:blipFill>
                <a:blip r:embed="rId7"/>
                <a:stretch>
                  <a:fillRect l="-36364" r="-36364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rc 12">
            <a:extLst>
              <a:ext uri="{FF2B5EF4-FFF2-40B4-BE49-F238E27FC236}">
                <a16:creationId xmlns:a16="http://schemas.microsoft.com/office/drawing/2014/main" id="{03D799EC-33ED-8648-A0D4-93DDD892C60C}"/>
              </a:ext>
            </a:extLst>
          </p:cNvPr>
          <p:cNvSpPr/>
          <p:nvPr/>
        </p:nvSpPr>
        <p:spPr>
          <a:xfrm rot="8100000">
            <a:off x="7788867" y="1751169"/>
            <a:ext cx="586051" cy="586051"/>
          </a:xfrm>
          <a:prstGeom prst="arc">
            <a:avLst/>
          </a:prstGeom>
          <a:ln w="38100">
            <a:solidFill>
              <a:srgbClr val="C00000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/>
              <p:nvPr/>
            </p:nvSpPr>
            <p:spPr>
              <a:xfrm>
                <a:off x="7893200" y="2295099"/>
                <a:ext cx="1961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dirty="0">
                  <a:solidFill>
                    <a:srgbClr val="C0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3200" y="2295099"/>
                <a:ext cx="196143" cy="276999"/>
              </a:xfrm>
              <a:prstGeom prst="rect">
                <a:avLst/>
              </a:prstGeom>
              <a:blipFill>
                <a:blip r:embed="rId8"/>
                <a:stretch>
                  <a:fillRect l="-18750" r="-62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7496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DAF432-E0A1-B84D-8AEA-8A357247C0CE}"/>
              </a:ext>
            </a:extLst>
          </p:cNvPr>
          <p:cNvCxnSpPr>
            <a:cxnSpLocks/>
          </p:cNvCxnSpPr>
          <p:nvPr/>
        </p:nvCxnSpPr>
        <p:spPr>
          <a:xfrm flipH="1" flipV="1">
            <a:off x="10536991" y="1727153"/>
            <a:ext cx="31481" cy="180705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30634DFD-315E-194C-B8F8-3D5024F866A5}"/>
              </a:ext>
            </a:extLst>
          </p:cNvPr>
          <p:cNvSpPr/>
          <p:nvPr/>
        </p:nvSpPr>
        <p:spPr>
          <a:xfrm>
            <a:off x="9421944" y="3296964"/>
            <a:ext cx="2107581" cy="2062975"/>
          </a:xfrm>
          <a:prstGeom prst="cub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09C244-76A6-3247-A134-F598310BE149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421944" y="1628325"/>
            <a:ext cx="1111806" cy="2209476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313943-975B-2448-A914-D065560E1957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920433" y="1628325"/>
            <a:ext cx="613317" cy="16686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38482-8B7F-EF41-A086-6E99799A13CF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7" y="1685612"/>
            <a:ext cx="951168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BB9CCCE-C6CA-F740-9008-4748EE020846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5" y="1685612"/>
            <a:ext cx="434898" cy="21521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4A11A71-0622-8E4D-B4D2-1B311455D2D0}"/>
              </a:ext>
            </a:extLst>
          </p:cNvPr>
          <p:cNvSpPr/>
          <p:nvPr/>
        </p:nvSpPr>
        <p:spPr>
          <a:xfrm>
            <a:off x="10455692" y="162832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B6E616-2AA7-9A40-8B57-94FB56AF3B19}"/>
              </a:ext>
            </a:extLst>
          </p:cNvPr>
          <p:cNvSpPr/>
          <p:nvPr/>
        </p:nvSpPr>
        <p:spPr>
          <a:xfrm>
            <a:off x="9343884" y="37483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BA06294-5885-9142-B2E8-9EEC9E59A7A1}"/>
              </a:ext>
            </a:extLst>
          </p:cNvPr>
          <p:cNvSpPr/>
          <p:nvPr/>
        </p:nvSpPr>
        <p:spPr>
          <a:xfrm>
            <a:off x="9847347" y="320775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C758096-FFB2-8F4D-B847-76C40E7B7C3C}"/>
              </a:ext>
            </a:extLst>
          </p:cNvPr>
          <p:cNvSpPr/>
          <p:nvPr/>
        </p:nvSpPr>
        <p:spPr>
          <a:xfrm>
            <a:off x="11440314" y="323563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4D5364-52D0-DC40-B3A3-5FECD53E1DBC}"/>
              </a:ext>
            </a:extLst>
          </p:cNvPr>
          <p:cNvSpPr/>
          <p:nvPr/>
        </p:nvSpPr>
        <p:spPr>
          <a:xfrm>
            <a:off x="11440314" y="474104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946A28D-C0D7-FB42-AAB8-717180718ABF}"/>
              </a:ext>
            </a:extLst>
          </p:cNvPr>
          <p:cNvSpPr/>
          <p:nvPr/>
        </p:nvSpPr>
        <p:spPr>
          <a:xfrm>
            <a:off x="10935195" y="3743016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5B3CE5B-D33D-3E44-B1BB-7D3A070E4B33}"/>
              </a:ext>
            </a:extLst>
          </p:cNvPr>
          <p:cNvSpPr/>
          <p:nvPr/>
        </p:nvSpPr>
        <p:spPr>
          <a:xfrm>
            <a:off x="10938511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3E95545-2361-1A41-95B0-F179D81D7AEE}"/>
              </a:ext>
            </a:extLst>
          </p:cNvPr>
          <p:cNvSpPr/>
          <p:nvPr/>
        </p:nvSpPr>
        <p:spPr>
          <a:xfrm>
            <a:off x="9343884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/>
              <p:nvPr/>
            </p:nvSpPr>
            <p:spPr>
              <a:xfrm>
                <a:off x="713550" y="1585284"/>
                <a:ext cx="7638994" cy="556774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Пусть в базисе связанном с камерой: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Положение центра контейнера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ru-RU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Положения угловых точек	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ru-RU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Положение крюка		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/>
                  <a:t>Углы Эйлера поворота контейнера </a:t>
                </a:r>
                <a14:m>
                  <m:oMath xmlns:m="http://schemas.openxmlformats.org/officeDocument/2006/math">
                    <m:r>
                      <a:rPr lang="ru-RU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dirty="0"/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Причем</a:t>
                </a:r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: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𝐸</m:t>
                      </m:r>
                      <m:d>
                        <m:dPr>
                          <m:ctrlP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𝑛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𝑎</m:t>
                                </m:r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𝑚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𝑏</m:t>
                                </m:r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𝑘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𝑐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0,1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𝑛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0,1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𝑘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0,1</m:t>
                          </m:r>
                        </m:e>
                      </m:d>
                    </m:oMath>
                  </m:oMathPara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h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0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𝐸</m:t>
                      </m:r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0,0,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𝐸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– </a:t>
                </a: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матрица поворота соответствующая углам Эйлера</a:t>
                </a: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ru-RU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550" y="1585284"/>
                <a:ext cx="7638994" cy="5567743"/>
              </a:xfrm>
              <a:prstGeom prst="rect">
                <a:avLst/>
              </a:prstGeom>
              <a:blipFill>
                <a:blip r:embed="rId2"/>
                <a:stretch>
                  <a:fillRect l="-49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/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blipFill>
                <a:blip r:embed="rId3"/>
                <a:stretch>
                  <a:fillRect l="-12500" r="-12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/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blipFill>
                <a:blip r:embed="rId4"/>
                <a:stretch>
                  <a:fillRect l="-26667" r="-26667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/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blipFill>
                <a:blip r:embed="rId5"/>
                <a:stretch>
                  <a:fillRect l="-14286" r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/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blipFill>
                <a:blip r:embed="rId6"/>
                <a:stretch>
                  <a:fillRect l="-25000" r="-25000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/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blipFill>
                <a:blip r:embed="rId7"/>
                <a:stretch>
                  <a:fillRect l="-36364" r="-36364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rc 12">
            <a:extLst>
              <a:ext uri="{FF2B5EF4-FFF2-40B4-BE49-F238E27FC236}">
                <a16:creationId xmlns:a16="http://schemas.microsoft.com/office/drawing/2014/main" id="{03D799EC-33ED-8648-A0D4-93DDD892C60C}"/>
              </a:ext>
            </a:extLst>
          </p:cNvPr>
          <p:cNvSpPr/>
          <p:nvPr/>
        </p:nvSpPr>
        <p:spPr>
          <a:xfrm rot="8100000">
            <a:off x="10253287" y="1496471"/>
            <a:ext cx="586051" cy="586051"/>
          </a:xfrm>
          <a:prstGeom prst="arc">
            <a:avLst/>
          </a:prstGeom>
          <a:ln w="38100">
            <a:solidFill>
              <a:srgbClr val="C00000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/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dirty="0">
                  <a:solidFill>
                    <a:srgbClr val="C0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blipFill>
                <a:blip r:embed="rId8"/>
                <a:stretch>
                  <a:fillRect l="-26667" r="-1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8B96094-28D1-CC45-9CCD-CA2C2368B0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48361" y="1811629"/>
            <a:ext cx="1122488" cy="97566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E0AB27-64C7-AA4F-B63A-E47C1C179167}"/>
              </a:ext>
            </a:extLst>
          </p:cNvPr>
          <p:cNvCxnSpPr/>
          <p:nvPr/>
        </p:nvCxnSpPr>
        <p:spPr>
          <a:xfrm>
            <a:off x="6698069" y="2491288"/>
            <a:ext cx="3613776" cy="1949414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/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1E1A48C-5003-794A-9112-4D88B656E4C7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6705000" y="2488492"/>
            <a:ext cx="2661747" cy="281067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/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FB871AA-0886-784C-87ED-0B64AFA9F5D0}"/>
              </a:ext>
            </a:extLst>
          </p:cNvPr>
          <p:cNvCxnSpPr>
            <a:cxnSpLocks/>
            <a:endCxn id="24" idx="2"/>
          </p:cNvCxnSpPr>
          <p:nvPr/>
        </p:nvCxnSpPr>
        <p:spPr>
          <a:xfrm flipV="1">
            <a:off x="6705000" y="1706383"/>
            <a:ext cx="3750692" cy="781476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/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45BC43E-8B52-2842-B7F6-B0DACA85803B}"/>
              </a:ext>
            </a:extLst>
          </p:cNvPr>
          <p:cNvCxnSpPr>
            <a:cxnSpLocks/>
            <a:stCxn id="31" idx="7"/>
          </p:cNvCxnSpPr>
          <p:nvPr/>
        </p:nvCxnSpPr>
        <p:spPr>
          <a:xfrm flipV="1">
            <a:off x="9477137" y="4817365"/>
            <a:ext cx="487730" cy="48180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67EFB4-5962-774E-99F1-9232C19E5FF1}"/>
              </a:ext>
            </a:extLst>
          </p:cNvPr>
          <p:cNvCxnSpPr>
            <a:cxnSpLocks/>
            <a:endCxn id="28" idx="5"/>
          </p:cNvCxnSpPr>
          <p:nvPr/>
        </p:nvCxnSpPr>
        <p:spPr>
          <a:xfrm>
            <a:off x="9920433" y="4858938"/>
            <a:ext cx="1653134" cy="1536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9BC64CE-E89F-BF45-B1D9-DAD8C037D660}"/>
              </a:ext>
            </a:extLst>
          </p:cNvPr>
          <p:cNvCxnSpPr>
            <a:cxnSpLocks/>
            <a:endCxn id="26" idx="4"/>
          </p:cNvCxnSpPr>
          <p:nvPr/>
        </p:nvCxnSpPr>
        <p:spPr>
          <a:xfrm flipV="1">
            <a:off x="9920433" y="3363868"/>
            <a:ext cx="4972" cy="1510432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219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DAF432-E0A1-B84D-8AEA-8A357247C0CE}"/>
              </a:ext>
            </a:extLst>
          </p:cNvPr>
          <p:cNvCxnSpPr>
            <a:cxnSpLocks/>
          </p:cNvCxnSpPr>
          <p:nvPr/>
        </p:nvCxnSpPr>
        <p:spPr>
          <a:xfrm flipH="1" flipV="1">
            <a:off x="10536991" y="1727153"/>
            <a:ext cx="31481" cy="180705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30634DFD-315E-194C-B8F8-3D5024F866A5}"/>
              </a:ext>
            </a:extLst>
          </p:cNvPr>
          <p:cNvSpPr/>
          <p:nvPr/>
        </p:nvSpPr>
        <p:spPr>
          <a:xfrm>
            <a:off x="9421944" y="3296964"/>
            <a:ext cx="2107581" cy="2062975"/>
          </a:xfrm>
          <a:prstGeom prst="cub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09C244-76A6-3247-A134-F598310BE149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421944" y="1628325"/>
            <a:ext cx="1111806" cy="2209476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313943-975B-2448-A914-D065560E1957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920433" y="1628325"/>
            <a:ext cx="613317" cy="16686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38482-8B7F-EF41-A086-6E99799A13CF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7" y="1685612"/>
            <a:ext cx="951168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BB9CCCE-C6CA-F740-9008-4748EE020846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5" y="1685612"/>
            <a:ext cx="434898" cy="21521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4A11A71-0622-8E4D-B4D2-1B311455D2D0}"/>
              </a:ext>
            </a:extLst>
          </p:cNvPr>
          <p:cNvSpPr/>
          <p:nvPr/>
        </p:nvSpPr>
        <p:spPr>
          <a:xfrm>
            <a:off x="10455692" y="162832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B6E616-2AA7-9A40-8B57-94FB56AF3B19}"/>
              </a:ext>
            </a:extLst>
          </p:cNvPr>
          <p:cNvSpPr/>
          <p:nvPr/>
        </p:nvSpPr>
        <p:spPr>
          <a:xfrm>
            <a:off x="9343884" y="37483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BA06294-5885-9142-B2E8-9EEC9E59A7A1}"/>
              </a:ext>
            </a:extLst>
          </p:cNvPr>
          <p:cNvSpPr/>
          <p:nvPr/>
        </p:nvSpPr>
        <p:spPr>
          <a:xfrm>
            <a:off x="9847347" y="320775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C758096-FFB2-8F4D-B847-76C40E7B7C3C}"/>
              </a:ext>
            </a:extLst>
          </p:cNvPr>
          <p:cNvSpPr/>
          <p:nvPr/>
        </p:nvSpPr>
        <p:spPr>
          <a:xfrm>
            <a:off x="11440314" y="323563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4D5364-52D0-DC40-B3A3-5FECD53E1DBC}"/>
              </a:ext>
            </a:extLst>
          </p:cNvPr>
          <p:cNvSpPr/>
          <p:nvPr/>
        </p:nvSpPr>
        <p:spPr>
          <a:xfrm>
            <a:off x="11440314" y="474104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946A28D-C0D7-FB42-AAB8-717180718ABF}"/>
              </a:ext>
            </a:extLst>
          </p:cNvPr>
          <p:cNvSpPr/>
          <p:nvPr/>
        </p:nvSpPr>
        <p:spPr>
          <a:xfrm>
            <a:off x="10935195" y="3743016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5B3CE5B-D33D-3E44-B1BB-7D3A070E4B33}"/>
              </a:ext>
            </a:extLst>
          </p:cNvPr>
          <p:cNvSpPr/>
          <p:nvPr/>
        </p:nvSpPr>
        <p:spPr>
          <a:xfrm>
            <a:off x="10938511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3E95545-2361-1A41-95B0-F179D81D7AEE}"/>
              </a:ext>
            </a:extLst>
          </p:cNvPr>
          <p:cNvSpPr/>
          <p:nvPr/>
        </p:nvSpPr>
        <p:spPr>
          <a:xfrm>
            <a:off x="9343884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/>
              <p:nvPr/>
            </p:nvSpPr>
            <p:spPr>
              <a:xfrm>
                <a:off x="713550" y="1585284"/>
                <a:ext cx="7638994" cy="485575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Матрица камеры</a:t>
                </a:r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(c1=1)</a:t>
                </a: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:</a:t>
                </a: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ru-RU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Оператор проецирования: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≔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𝑢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1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,0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𝑢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2,0</m:t>
                                    </m:r>
                                  </m:e>
                                </m:d>
                              </m:e>
                            </m:mr>
                          </m:m>
                        </m:e>
                      </m:d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4,0</m:t>
                              </m:r>
                            </m:e>
                          </m:d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.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𝑟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Метрика: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𝑀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,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⋅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550" y="1585284"/>
                <a:ext cx="7638994" cy="4855753"/>
              </a:xfrm>
              <a:prstGeom prst="rect">
                <a:avLst/>
              </a:prstGeom>
              <a:blipFill>
                <a:blip r:embed="rId2"/>
                <a:stretch>
                  <a:fillRect l="-498" b="-261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/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blipFill>
                <a:blip r:embed="rId3"/>
                <a:stretch>
                  <a:fillRect l="-12500" r="-12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/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blipFill>
                <a:blip r:embed="rId4"/>
                <a:stretch>
                  <a:fillRect l="-26667" r="-26667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/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blipFill>
                <a:blip r:embed="rId5"/>
                <a:stretch>
                  <a:fillRect l="-14286" r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/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blipFill>
                <a:blip r:embed="rId6"/>
                <a:stretch>
                  <a:fillRect l="-25000" r="-25000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/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blipFill>
                <a:blip r:embed="rId7"/>
                <a:stretch>
                  <a:fillRect l="-36364" r="-36364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rc 12">
            <a:extLst>
              <a:ext uri="{FF2B5EF4-FFF2-40B4-BE49-F238E27FC236}">
                <a16:creationId xmlns:a16="http://schemas.microsoft.com/office/drawing/2014/main" id="{03D799EC-33ED-8648-A0D4-93DDD892C60C}"/>
              </a:ext>
            </a:extLst>
          </p:cNvPr>
          <p:cNvSpPr/>
          <p:nvPr/>
        </p:nvSpPr>
        <p:spPr>
          <a:xfrm rot="8100000">
            <a:off x="10253287" y="1496471"/>
            <a:ext cx="586051" cy="586051"/>
          </a:xfrm>
          <a:prstGeom prst="arc">
            <a:avLst/>
          </a:prstGeom>
          <a:ln w="38100">
            <a:solidFill>
              <a:srgbClr val="C00000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/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dirty="0">
                  <a:solidFill>
                    <a:srgbClr val="C0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blipFill>
                <a:blip r:embed="rId8"/>
                <a:stretch>
                  <a:fillRect l="-26667" r="-1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8B96094-28D1-CC45-9CCD-CA2C2368B0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48361" y="1811629"/>
            <a:ext cx="1122488" cy="97566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E0AB27-64C7-AA4F-B63A-E47C1C179167}"/>
              </a:ext>
            </a:extLst>
          </p:cNvPr>
          <p:cNvCxnSpPr/>
          <p:nvPr/>
        </p:nvCxnSpPr>
        <p:spPr>
          <a:xfrm>
            <a:off x="6698069" y="2491288"/>
            <a:ext cx="3613776" cy="1949414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/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1E1A48C-5003-794A-9112-4D88B656E4C7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6705000" y="2488492"/>
            <a:ext cx="2661747" cy="281067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/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FB871AA-0886-784C-87ED-0B64AFA9F5D0}"/>
              </a:ext>
            </a:extLst>
          </p:cNvPr>
          <p:cNvCxnSpPr>
            <a:cxnSpLocks/>
            <a:endCxn id="24" idx="2"/>
          </p:cNvCxnSpPr>
          <p:nvPr/>
        </p:nvCxnSpPr>
        <p:spPr>
          <a:xfrm flipV="1">
            <a:off x="6705000" y="1706383"/>
            <a:ext cx="3750692" cy="781476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/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45BC43E-8B52-2842-B7F6-B0DACA85803B}"/>
              </a:ext>
            </a:extLst>
          </p:cNvPr>
          <p:cNvCxnSpPr>
            <a:cxnSpLocks/>
            <a:stCxn id="31" idx="7"/>
          </p:cNvCxnSpPr>
          <p:nvPr/>
        </p:nvCxnSpPr>
        <p:spPr>
          <a:xfrm flipV="1">
            <a:off x="9477137" y="4817365"/>
            <a:ext cx="487730" cy="48180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67EFB4-5962-774E-99F1-9232C19E5FF1}"/>
              </a:ext>
            </a:extLst>
          </p:cNvPr>
          <p:cNvCxnSpPr>
            <a:cxnSpLocks/>
            <a:endCxn id="28" idx="5"/>
          </p:cNvCxnSpPr>
          <p:nvPr/>
        </p:nvCxnSpPr>
        <p:spPr>
          <a:xfrm>
            <a:off x="9920433" y="4858938"/>
            <a:ext cx="1653134" cy="1536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9BC64CE-E89F-BF45-B1D9-DAD8C037D660}"/>
              </a:ext>
            </a:extLst>
          </p:cNvPr>
          <p:cNvCxnSpPr>
            <a:cxnSpLocks/>
            <a:endCxn id="26" idx="4"/>
          </p:cNvCxnSpPr>
          <p:nvPr/>
        </p:nvCxnSpPr>
        <p:spPr>
          <a:xfrm flipV="1">
            <a:off x="9920433" y="3363868"/>
            <a:ext cx="4972" cy="1510432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33ED0DC-C2ED-374E-8CA0-895D905CA82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5684"/>
          <a:stretch/>
        </p:blipFill>
        <p:spPr>
          <a:xfrm>
            <a:off x="861599" y="2155569"/>
            <a:ext cx="3178779" cy="95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68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DAF432-E0A1-B84D-8AEA-8A357247C0CE}"/>
              </a:ext>
            </a:extLst>
          </p:cNvPr>
          <p:cNvCxnSpPr>
            <a:cxnSpLocks/>
          </p:cNvCxnSpPr>
          <p:nvPr/>
        </p:nvCxnSpPr>
        <p:spPr>
          <a:xfrm flipH="1" flipV="1">
            <a:off x="10536991" y="1727153"/>
            <a:ext cx="31481" cy="180705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30634DFD-315E-194C-B8F8-3D5024F866A5}"/>
              </a:ext>
            </a:extLst>
          </p:cNvPr>
          <p:cNvSpPr/>
          <p:nvPr/>
        </p:nvSpPr>
        <p:spPr>
          <a:xfrm>
            <a:off x="9421944" y="3296964"/>
            <a:ext cx="2107581" cy="2062975"/>
          </a:xfrm>
          <a:prstGeom prst="cub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09C244-76A6-3247-A134-F598310BE149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421944" y="1628325"/>
            <a:ext cx="1111806" cy="2209476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313943-975B-2448-A914-D065560E1957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920433" y="1628325"/>
            <a:ext cx="613317" cy="16686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38482-8B7F-EF41-A086-6E99799A13CF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7" y="1685612"/>
            <a:ext cx="951168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BB9CCCE-C6CA-F740-9008-4748EE020846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5" y="1685612"/>
            <a:ext cx="434898" cy="21521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4A11A71-0622-8E4D-B4D2-1B311455D2D0}"/>
              </a:ext>
            </a:extLst>
          </p:cNvPr>
          <p:cNvSpPr/>
          <p:nvPr/>
        </p:nvSpPr>
        <p:spPr>
          <a:xfrm>
            <a:off x="10455692" y="162832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B6E616-2AA7-9A40-8B57-94FB56AF3B19}"/>
              </a:ext>
            </a:extLst>
          </p:cNvPr>
          <p:cNvSpPr/>
          <p:nvPr/>
        </p:nvSpPr>
        <p:spPr>
          <a:xfrm>
            <a:off x="9343884" y="37483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BA06294-5885-9142-B2E8-9EEC9E59A7A1}"/>
              </a:ext>
            </a:extLst>
          </p:cNvPr>
          <p:cNvSpPr/>
          <p:nvPr/>
        </p:nvSpPr>
        <p:spPr>
          <a:xfrm>
            <a:off x="9847347" y="320775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C758096-FFB2-8F4D-B847-76C40E7B7C3C}"/>
              </a:ext>
            </a:extLst>
          </p:cNvPr>
          <p:cNvSpPr/>
          <p:nvPr/>
        </p:nvSpPr>
        <p:spPr>
          <a:xfrm>
            <a:off x="11440314" y="323563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4D5364-52D0-DC40-B3A3-5FECD53E1DBC}"/>
              </a:ext>
            </a:extLst>
          </p:cNvPr>
          <p:cNvSpPr/>
          <p:nvPr/>
        </p:nvSpPr>
        <p:spPr>
          <a:xfrm>
            <a:off x="11440314" y="474104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946A28D-C0D7-FB42-AAB8-717180718ABF}"/>
              </a:ext>
            </a:extLst>
          </p:cNvPr>
          <p:cNvSpPr/>
          <p:nvPr/>
        </p:nvSpPr>
        <p:spPr>
          <a:xfrm>
            <a:off x="10935195" y="3743016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5B3CE5B-D33D-3E44-B1BB-7D3A070E4B33}"/>
              </a:ext>
            </a:extLst>
          </p:cNvPr>
          <p:cNvSpPr/>
          <p:nvPr/>
        </p:nvSpPr>
        <p:spPr>
          <a:xfrm>
            <a:off x="10938511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3E95545-2361-1A41-95B0-F179D81D7AEE}"/>
              </a:ext>
            </a:extLst>
          </p:cNvPr>
          <p:cNvSpPr/>
          <p:nvPr/>
        </p:nvSpPr>
        <p:spPr>
          <a:xfrm>
            <a:off x="9343884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/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blipFill>
                <a:blip r:embed="rId2"/>
                <a:stretch>
                  <a:fillRect l="-12500" r="-12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/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blipFill>
                <a:blip r:embed="rId3"/>
                <a:stretch>
                  <a:fillRect l="-26667" r="-26667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/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blipFill>
                <a:blip r:embed="rId4"/>
                <a:stretch>
                  <a:fillRect l="-14286" r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/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blipFill>
                <a:blip r:embed="rId5"/>
                <a:stretch>
                  <a:fillRect l="-25000" r="-25000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/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blipFill>
                <a:blip r:embed="rId6"/>
                <a:stretch>
                  <a:fillRect l="-36364" r="-36364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rc 12">
            <a:extLst>
              <a:ext uri="{FF2B5EF4-FFF2-40B4-BE49-F238E27FC236}">
                <a16:creationId xmlns:a16="http://schemas.microsoft.com/office/drawing/2014/main" id="{03D799EC-33ED-8648-A0D4-93DDD892C60C}"/>
              </a:ext>
            </a:extLst>
          </p:cNvPr>
          <p:cNvSpPr/>
          <p:nvPr/>
        </p:nvSpPr>
        <p:spPr>
          <a:xfrm rot="8100000">
            <a:off x="10253287" y="1496471"/>
            <a:ext cx="586051" cy="586051"/>
          </a:xfrm>
          <a:prstGeom prst="arc">
            <a:avLst/>
          </a:prstGeom>
          <a:ln w="38100">
            <a:solidFill>
              <a:srgbClr val="C00000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/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dirty="0">
                  <a:solidFill>
                    <a:srgbClr val="C0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blipFill>
                <a:blip r:embed="rId7"/>
                <a:stretch>
                  <a:fillRect l="-26667" r="-1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8B96094-28D1-CC45-9CCD-CA2C2368B0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8361" y="1811629"/>
            <a:ext cx="1122488" cy="97566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E0AB27-64C7-AA4F-B63A-E47C1C179167}"/>
              </a:ext>
            </a:extLst>
          </p:cNvPr>
          <p:cNvCxnSpPr/>
          <p:nvPr/>
        </p:nvCxnSpPr>
        <p:spPr>
          <a:xfrm>
            <a:off x="6698069" y="2491288"/>
            <a:ext cx="3613776" cy="1949414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/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1E1A48C-5003-794A-9112-4D88B656E4C7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6705000" y="2488492"/>
            <a:ext cx="2661747" cy="281067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/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FB871AA-0886-784C-87ED-0B64AFA9F5D0}"/>
              </a:ext>
            </a:extLst>
          </p:cNvPr>
          <p:cNvCxnSpPr>
            <a:cxnSpLocks/>
            <a:endCxn id="24" idx="2"/>
          </p:cNvCxnSpPr>
          <p:nvPr/>
        </p:nvCxnSpPr>
        <p:spPr>
          <a:xfrm flipV="1">
            <a:off x="6705000" y="1706383"/>
            <a:ext cx="3750692" cy="781476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/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45BC43E-8B52-2842-B7F6-B0DACA85803B}"/>
              </a:ext>
            </a:extLst>
          </p:cNvPr>
          <p:cNvCxnSpPr>
            <a:cxnSpLocks/>
            <a:stCxn id="31" idx="7"/>
          </p:cNvCxnSpPr>
          <p:nvPr/>
        </p:nvCxnSpPr>
        <p:spPr>
          <a:xfrm flipV="1">
            <a:off x="9477137" y="4817365"/>
            <a:ext cx="487730" cy="48180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67EFB4-5962-774E-99F1-9232C19E5FF1}"/>
              </a:ext>
            </a:extLst>
          </p:cNvPr>
          <p:cNvCxnSpPr>
            <a:cxnSpLocks/>
            <a:endCxn id="28" idx="5"/>
          </p:cNvCxnSpPr>
          <p:nvPr/>
        </p:nvCxnSpPr>
        <p:spPr>
          <a:xfrm>
            <a:off x="9920433" y="4858938"/>
            <a:ext cx="1653134" cy="1536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9BC64CE-E89F-BF45-B1D9-DAD8C037D660}"/>
              </a:ext>
            </a:extLst>
          </p:cNvPr>
          <p:cNvCxnSpPr>
            <a:cxnSpLocks/>
            <a:endCxn id="26" idx="4"/>
          </p:cNvCxnSpPr>
          <p:nvPr/>
        </p:nvCxnSpPr>
        <p:spPr>
          <a:xfrm flipV="1">
            <a:off x="9920433" y="3363868"/>
            <a:ext cx="4972" cy="1510432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AB1EBC9-1E0F-9044-B5C3-6F172455AA8D}"/>
                  </a:ext>
                </a:extLst>
              </p:cNvPr>
              <p:cNvSpPr txBox="1"/>
              <p:nvPr/>
            </p:nvSpPr>
            <p:spPr>
              <a:xfrm>
                <a:off x="713550" y="1585284"/>
                <a:ext cx="7638994" cy="437267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Задача оптимизации:</a:t>
                </a: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Найти такие</a:t>
                </a: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0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0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𝑦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0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𝑧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</m:oMath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𝜖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,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b="0" dirty="0"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h</m:t>
                    </m:r>
                  </m:oMath>
                </a14:m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и перестановку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𝜆</m:t>
                        </m:r>
                      </m:sup>
                    </m:sSup>
                  </m:oMath>
                </a14:m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, </a:t>
                </a: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что 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𝑀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𝜆</m:t>
                              </m:r>
                            </m:sup>
                          </m:sSup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∪</m:t>
                      </m:r>
                      <m:r>
                        <m:rPr>
                          <m:sty m:val="p"/>
                        </m:rPr>
                        <a:rPr lang="el-G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h</m:t>
                              </m:r>
                            </m:sub>
                          </m:sSub>
                        </m:e>
                      </m:d>
                      <m: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,{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i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}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∪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h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→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max</m:t>
                          </m:r>
                        </m:fName>
                        <m:e/>
                      </m:func>
                    </m:oMath>
                  </m:oMathPara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Производительность (Если известно, направление (сверху вниз) – опт) </a:t>
                </a: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ru-RU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AB1EBC9-1E0F-9044-B5C3-6F172455AA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550" y="1585284"/>
                <a:ext cx="7638994" cy="4372672"/>
              </a:xfrm>
              <a:prstGeom prst="rect">
                <a:avLst/>
              </a:prstGeom>
              <a:blipFill>
                <a:blip r:embed="rId12"/>
                <a:stretch>
                  <a:fillRect l="-49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6EC8CFC0-4459-8841-AD5A-9E5A8F4B680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7242667"/>
                  </p:ext>
                </p:extLst>
              </p:nvPr>
            </p:nvGraphicFramePr>
            <p:xfrm>
              <a:off x="658353" y="5141358"/>
              <a:ext cx="7435893" cy="148336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973766">
                      <a:extLst>
                        <a:ext uri="{9D8B030D-6E8A-4147-A177-3AD203B41FA5}">
                          <a16:colId xmlns:a16="http://schemas.microsoft.com/office/drawing/2014/main" val="3570628307"/>
                        </a:ext>
                      </a:extLst>
                    </a:gridCol>
                    <a:gridCol w="2531327">
                      <a:extLst>
                        <a:ext uri="{9D8B030D-6E8A-4147-A177-3AD203B41FA5}">
                          <a16:colId xmlns:a16="http://schemas.microsoft.com/office/drawing/2014/main" val="254063020"/>
                        </a:ext>
                      </a:extLst>
                    </a:gridCol>
                    <a:gridCol w="2930800">
                      <a:extLst>
                        <a:ext uri="{9D8B030D-6E8A-4147-A177-3AD203B41FA5}">
                          <a16:colId xmlns:a16="http://schemas.microsoft.com/office/drawing/2014/main" val="269170740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Конфигурация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Задач оптимизации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Задач оптимизации (опт)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148489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800" kern="1200" dirty="0">
                              <a:solidFill>
                                <a:schemeClr val="dk1"/>
                              </a:solidFill>
                              <a:latin typeface="+mn-lt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a:t>7+1 точка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7!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⋅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4=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20160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7!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⋅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2=10080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42016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6+1 точка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7!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⋅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4=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20160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7!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⋅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2=10080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16416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dirty="0"/>
                            <a:t>4+1 точка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7!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⋅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2=10080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-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521451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6EC8CFC0-4459-8841-AD5A-9E5A8F4B680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7242667"/>
                  </p:ext>
                </p:extLst>
              </p:nvPr>
            </p:nvGraphicFramePr>
            <p:xfrm>
              <a:off x="658353" y="5141358"/>
              <a:ext cx="7435893" cy="148336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973766">
                      <a:extLst>
                        <a:ext uri="{9D8B030D-6E8A-4147-A177-3AD203B41FA5}">
                          <a16:colId xmlns:a16="http://schemas.microsoft.com/office/drawing/2014/main" val="3570628307"/>
                        </a:ext>
                      </a:extLst>
                    </a:gridCol>
                    <a:gridCol w="2531327">
                      <a:extLst>
                        <a:ext uri="{9D8B030D-6E8A-4147-A177-3AD203B41FA5}">
                          <a16:colId xmlns:a16="http://schemas.microsoft.com/office/drawing/2014/main" val="254063020"/>
                        </a:ext>
                      </a:extLst>
                    </a:gridCol>
                    <a:gridCol w="2930800">
                      <a:extLst>
                        <a:ext uri="{9D8B030D-6E8A-4147-A177-3AD203B41FA5}">
                          <a16:colId xmlns:a16="http://schemas.microsoft.com/office/drawing/2014/main" val="269170740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Конфигурация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Задач оптимизации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Задач оптимизации (опт)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148489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800" kern="1200" dirty="0">
                              <a:solidFill>
                                <a:schemeClr val="dk1"/>
                              </a:solidFill>
                              <a:latin typeface="+mn-lt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a:t>7+1 точка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13"/>
                          <a:stretch>
                            <a:fillRect l="-78500" t="-110345" r="-116000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13"/>
                          <a:stretch>
                            <a:fillRect l="-154545" t="-110345" r="-433" b="-2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42016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6+1 точка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13"/>
                          <a:stretch>
                            <a:fillRect l="-78500" t="-203333" r="-116000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13"/>
                          <a:stretch>
                            <a:fillRect l="-154545" t="-203333" r="-433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116416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dirty="0"/>
                            <a:t>4+1 точка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13"/>
                          <a:stretch>
                            <a:fillRect l="-78500" t="-313793" r="-116000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-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521451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92767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Приближения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FCCFA2-18A2-6B47-AF44-4B1740AB4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263" y="3398049"/>
            <a:ext cx="5546721" cy="26910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B9E60A-6099-C442-842F-64A226DCE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263" y="802293"/>
            <a:ext cx="1663700" cy="233680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AA7D06-088B-B24D-BC84-8C60A8FE67E4}"/>
              </a:ext>
            </a:extLst>
          </p:cNvPr>
          <p:cNvSpPr txBox="1"/>
          <p:nvPr/>
        </p:nvSpPr>
        <p:spPr>
          <a:xfrm>
            <a:off x="713549" y="1884720"/>
            <a:ext cx="4795153" cy="37888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В данный момент софт работает в условиях: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Только контейнеры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Малые контейнеры 8х8.5х10 футов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P.S.</a:t>
            </a:r>
            <a:r>
              <a:rPr lang="ru-RU" dirty="0"/>
              <a:t> Размер можно менять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На изображении </a:t>
            </a:r>
            <a:r>
              <a:rPr lang="ru-RU" b="1" u="sng" dirty="0"/>
              <a:t>обязательно</a:t>
            </a:r>
            <a:r>
              <a:rPr lang="ru-RU" dirty="0"/>
              <a:t> виден крюк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Длины строп одинаковые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2135CC-FF09-9A4E-B5B6-9A8133D500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342" y="939731"/>
            <a:ext cx="3665642" cy="206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52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Пример работы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FCCFA2-18A2-6B47-AF44-4B1740AB4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65" y="1268166"/>
            <a:ext cx="11033122" cy="5352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B9E60A-6099-C442-842F-64A226DCE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2617" y="681682"/>
            <a:ext cx="1663700" cy="233680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781218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712973" y="498725"/>
            <a:ext cx="701482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Причины неточностей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077EBF-22FA-9042-8137-D6DE2AD6B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33" y="1408859"/>
            <a:ext cx="10307444" cy="500072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E35923-6A4D-DE47-BB9F-410FEE2820D2}"/>
              </a:ext>
            </a:extLst>
          </p:cNvPr>
          <p:cNvCxnSpPr>
            <a:cxnSpLocks/>
          </p:cNvCxnSpPr>
          <p:nvPr/>
        </p:nvCxnSpPr>
        <p:spPr>
          <a:xfrm flipV="1">
            <a:off x="3316359" y="1401981"/>
            <a:ext cx="3326980" cy="5044859"/>
          </a:xfrm>
          <a:prstGeom prst="line">
            <a:avLst/>
          </a:prstGeom>
          <a:ln w="38100">
            <a:solidFill>
              <a:srgbClr val="C00000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AB37D55-6756-574D-BF93-3F479D2E0DE4}"/>
              </a:ext>
            </a:extLst>
          </p:cNvPr>
          <p:cNvSpPr/>
          <p:nvPr/>
        </p:nvSpPr>
        <p:spPr>
          <a:xfrm>
            <a:off x="2731696" y="2528255"/>
            <a:ext cx="1360448" cy="52718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ru-RU" dirty="0">
                <a:ea typeface="Cambria Math" panose="02040503050406030204" pitchFamily="18" charset="0"/>
              </a:rPr>
              <a:t>Рыбий глаз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E73377-83E2-3F49-A642-754CD6D17845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092144" y="2791845"/>
            <a:ext cx="1278022" cy="179130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2566A8C-D647-0343-ACBB-FACA46B35264}"/>
              </a:ext>
            </a:extLst>
          </p:cNvPr>
          <p:cNvCxnSpPr>
            <a:cxnSpLocks/>
          </p:cNvCxnSpPr>
          <p:nvPr/>
        </p:nvCxnSpPr>
        <p:spPr>
          <a:xfrm flipH="1" flipV="1">
            <a:off x="2235835" y="1683834"/>
            <a:ext cx="495861" cy="844421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72AE681-BD8F-BC4B-A8C8-9CE0FB8FD855}"/>
              </a:ext>
            </a:extLst>
          </p:cNvPr>
          <p:cNvSpPr/>
          <p:nvPr/>
        </p:nvSpPr>
        <p:spPr>
          <a:xfrm>
            <a:off x="7845736" y="1401981"/>
            <a:ext cx="2080229" cy="932663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ru-RU" dirty="0">
                <a:ea typeface="Cambria Math" panose="02040503050406030204" pitchFamily="18" charset="0"/>
              </a:rPr>
              <a:t>Чувствительность к ключевым точкам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5495B28-0CE7-ED45-8BBE-3E887F35D592}"/>
              </a:ext>
            </a:extLst>
          </p:cNvPr>
          <p:cNvSpPr/>
          <p:nvPr/>
        </p:nvSpPr>
        <p:spPr>
          <a:xfrm>
            <a:off x="5370166" y="5014975"/>
            <a:ext cx="3049005" cy="750205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ru-RU" dirty="0">
                <a:ea typeface="Cambria Math" panose="02040503050406030204" pitchFamily="18" charset="0"/>
              </a:rPr>
              <a:t>Только одна камера – неоднозначность решения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0A916B7-77CA-BE4C-A73C-C17A575BD3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4159" y="883445"/>
            <a:ext cx="1663700" cy="233680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228061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712973" y="498725"/>
            <a:ext cx="701482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 err="1">
                <a:ea typeface="Cambria Math" panose="02040503050406030204" pitchFamily="18" charset="0"/>
                <a:cs typeface="Segoe UI Semilight"/>
              </a:rPr>
              <a:t>Валидация</a:t>
            </a:r>
            <a:endParaRPr lang="ru-RU" sz="4400" dirty="0">
              <a:ea typeface="Cambria Math" panose="02040503050406030204" pitchFamily="18" charset="0"/>
              <a:cs typeface="Segoe UI Semiligh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20650C-6CF0-AF44-BF9B-4E17C60A32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779" y="1650379"/>
            <a:ext cx="5767273" cy="432545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DAB63A9-CD84-2E4F-9BC4-166AC3854B1D}"/>
              </a:ext>
            </a:extLst>
          </p:cNvPr>
          <p:cNvSpPr txBox="1"/>
          <p:nvPr/>
        </p:nvSpPr>
        <p:spPr>
          <a:xfrm>
            <a:off x="713549" y="1771478"/>
            <a:ext cx="4594431" cy="42043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Для проверки модели был сделан бумажный контейнер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Поле зрения камеры 72 градуса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Расстояние от контейнера до крюка 12 см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Угол между стропами 70 градусов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41 см расстояние от камеры до центра контейнера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Размер контейнера 16х6.5х6.5 см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364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712973" y="498725"/>
            <a:ext cx="701482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 err="1">
                <a:ea typeface="Cambria Math" panose="02040503050406030204" pitchFamily="18" charset="0"/>
                <a:cs typeface="Segoe UI Semilight"/>
              </a:rPr>
              <a:t>Валидация</a:t>
            </a:r>
            <a:endParaRPr lang="ru-RU" sz="4400" dirty="0">
              <a:ea typeface="Cambria Math" panose="02040503050406030204" pitchFamily="18" charset="0"/>
              <a:cs typeface="Segoe UI Semi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577D29-48FF-D94B-8402-94474AB83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153" y="2384098"/>
            <a:ext cx="3631580" cy="27236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320DC3-ED7D-5946-91CF-C30CCE15B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73" y="2384098"/>
            <a:ext cx="3636003" cy="27270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D1871F-5F8A-8241-B6C8-9D6A2C1D66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8411" y="2384098"/>
            <a:ext cx="1186045" cy="27236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277D144-BD5D-1641-A82C-29FDF5715D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8134" y="2384098"/>
            <a:ext cx="1186045" cy="272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03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712974" y="498725"/>
            <a:ext cx="338473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dirty="0">
                <a:latin typeface="+mj-lt"/>
                <a:ea typeface="Cambria Math" panose="02040503050406030204" pitchFamily="18" charset="0"/>
                <a:cs typeface="Segoe UI Semilight"/>
              </a:rPr>
              <a:t>Workflow</a:t>
            </a:r>
            <a:endParaRPr lang="ru-RU" sz="4400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90A247-F15E-9448-95CD-5E5FC830E8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74" y="1637498"/>
            <a:ext cx="2755055" cy="15497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450BA66-D32A-4B47-BF8D-EFFED804A2BF}"/>
              </a:ext>
            </a:extLst>
          </p:cNvPr>
          <p:cNvSpPr txBox="1"/>
          <p:nvPr/>
        </p:nvSpPr>
        <p:spPr>
          <a:xfrm>
            <a:off x="447791" y="1268166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Исходное изображение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53F874-FD53-854C-A14A-0314F4619E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8348" y="1637498"/>
            <a:ext cx="2755055" cy="154971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6DE157D-D11F-624B-B10F-B338A32E3C5F}"/>
              </a:ext>
            </a:extLst>
          </p:cNvPr>
          <p:cNvSpPr txBox="1"/>
          <p:nvPr/>
        </p:nvSpPr>
        <p:spPr>
          <a:xfrm>
            <a:off x="4783507" y="1268166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Найденные контейнеры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E58DB9-56A1-EF4B-9995-D384FA68D294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3468029" y="2412358"/>
            <a:ext cx="1630319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763957D-A138-E741-ABA6-16C6366184E3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 flipV="1">
            <a:off x="7853403" y="2412357"/>
            <a:ext cx="1503763" cy="1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AB8FE51-4DF2-2946-BA31-B797C41B7F34}"/>
              </a:ext>
            </a:extLst>
          </p:cNvPr>
          <p:cNvSpPr txBox="1"/>
          <p:nvPr/>
        </p:nvSpPr>
        <p:spPr>
          <a:xfrm>
            <a:off x="9027667" y="475418"/>
            <a:ext cx="234721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Вырезанный контейнер с крюком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4F7371-6456-9940-BFF5-427D7F2FA874}"/>
              </a:ext>
            </a:extLst>
          </p:cNvPr>
          <p:cNvSpPr txBox="1"/>
          <p:nvPr/>
        </p:nvSpPr>
        <p:spPr>
          <a:xfrm>
            <a:off x="8362305" y="6288149"/>
            <a:ext cx="367793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Ключевые точки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BF26CA-EE19-0C49-A920-7B78D200519D}"/>
              </a:ext>
            </a:extLst>
          </p:cNvPr>
          <p:cNvSpPr txBox="1"/>
          <p:nvPr/>
        </p:nvSpPr>
        <p:spPr>
          <a:xfrm>
            <a:off x="2689684" y="3443227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Результат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B8878B4-DC17-F949-8490-CEB6E07F88E8}"/>
              </a:ext>
            </a:extLst>
          </p:cNvPr>
          <p:cNvCxnSpPr>
            <a:cxnSpLocks/>
          </p:cNvCxnSpPr>
          <p:nvPr/>
        </p:nvCxnSpPr>
        <p:spPr>
          <a:xfrm>
            <a:off x="10918822" y="2412357"/>
            <a:ext cx="477321" cy="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06A0BF4D-FED5-4344-8BE3-4C5839F19DD6}"/>
              </a:ext>
            </a:extLst>
          </p:cNvPr>
          <p:cNvCxnSpPr>
            <a:cxnSpLocks/>
          </p:cNvCxnSpPr>
          <p:nvPr/>
        </p:nvCxnSpPr>
        <p:spPr>
          <a:xfrm>
            <a:off x="11396143" y="2412357"/>
            <a:ext cx="0" cy="268662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CF2BBD6-9486-4747-90FB-9E35C48B9D0B}"/>
              </a:ext>
            </a:extLst>
          </p:cNvPr>
          <p:cNvCxnSpPr>
            <a:cxnSpLocks/>
          </p:cNvCxnSpPr>
          <p:nvPr/>
        </p:nvCxnSpPr>
        <p:spPr>
          <a:xfrm flipH="1">
            <a:off x="10918822" y="5098985"/>
            <a:ext cx="477321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EAD53204-D9E7-004D-ACD0-46A1758CAC63}"/>
              </a:ext>
            </a:extLst>
          </p:cNvPr>
          <p:cNvCxnSpPr>
            <a:cxnSpLocks/>
          </p:cNvCxnSpPr>
          <p:nvPr/>
        </p:nvCxnSpPr>
        <p:spPr>
          <a:xfrm flipH="1">
            <a:off x="7168057" y="5098985"/>
            <a:ext cx="2315665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EF5860A-3AF4-C941-9FD1-DC720E26F194}"/>
              </a:ext>
            </a:extLst>
          </p:cNvPr>
          <p:cNvSpPr txBox="1"/>
          <p:nvPr/>
        </p:nvSpPr>
        <p:spPr>
          <a:xfrm>
            <a:off x="3414120" y="2043025"/>
            <a:ext cx="158752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YOLOv8m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E4D1506-7227-2D4A-8A82-E026586E9B42}"/>
              </a:ext>
            </a:extLst>
          </p:cNvPr>
          <p:cNvSpPr txBox="1"/>
          <p:nvPr/>
        </p:nvSpPr>
        <p:spPr>
          <a:xfrm>
            <a:off x="7819989" y="2043025"/>
            <a:ext cx="158752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Crop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8BBA585-C403-D340-A871-1684EBDE565F}"/>
              </a:ext>
            </a:extLst>
          </p:cNvPr>
          <p:cNvSpPr txBox="1"/>
          <p:nvPr/>
        </p:nvSpPr>
        <p:spPr>
          <a:xfrm rot="5400000">
            <a:off x="10520598" y="3627893"/>
            <a:ext cx="213875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YOLOv8m-pose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01F7911-FCD3-4147-B57C-FFBC88758EE3}"/>
              </a:ext>
            </a:extLst>
          </p:cNvPr>
          <p:cNvSpPr txBox="1"/>
          <p:nvPr/>
        </p:nvSpPr>
        <p:spPr>
          <a:xfrm>
            <a:off x="7466409" y="4441873"/>
            <a:ext cx="15875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C91C15-1149-6642-90AD-67B465EDE2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9422" y="3864652"/>
            <a:ext cx="1663700" cy="2336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5B62B6-9C7F-F34C-896B-1814A3CEB4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166" y="1243957"/>
            <a:ext cx="1663700" cy="2336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951654-BA94-194C-8800-4B908F701D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04" y="3812559"/>
            <a:ext cx="5920353" cy="277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3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9BB8917-63A3-0B4B-A682-628A38375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6819"/>
            <a:ext cx="12192000" cy="7524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2588589" y="498725"/>
            <a:ext cx="701482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 err="1">
                <a:solidFill>
                  <a:schemeClr val="bg1"/>
                </a:solidFill>
                <a:ea typeface="Cambria Math" panose="02040503050406030204" pitchFamily="18" charset="0"/>
                <a:cs typeface="Segoe UI Semilight"/>
              </a:rPr>
              <a:t>Валидация</a:t>
            </a:r>
            <a:endParaRPr lang="ru-RU" sz="4400" dirty="0">
              <a:solidFill>
                <a:schemeClr val="bg1"/>
              </a:solidFill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53C51E-E204-F74D-9101-1699DC704C6B}"/>
              </a:ext>
            </a:extLst>
          </p:cNvPr>
          <p:cNvSpPr/>
          <p:nvPr/>
        </p:nvSpPr>
        <p:spPr>
          <a:xfrm>
            <a:off x="8329961" y="153037"/>
            <a:ext cx="3862039" cy="378885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Поле зрения камеры 72 градуса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Расстояние от контейнера до крюка 12 см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Угол между стропами 70 градусов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41 см расстояние от камеры до центра контейнера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Размер контейнера 16х6.5х6.5 см</a:t>
            </a:r>
          </a:p>
          <a:p>
            <a:pPr lvl="1" algn="ctr">
              <a:lnSpc>
                <a:spcPct val="150000"/>
              </a:lnSpc>
            </a:pPr>
            <a:endParaRPr lang="en-US" dirty="0"/>
          </a:p>
          <a:p>
            <a:pPr lvl="1" algn="ctr">
              <a:lnSpc>
                <a:spcPct val="150000"/>
              </a:lnSpc>
            </a:pPr>
            <a:r>
              <a:rPr lang="ru-RU" dirty="0"/>
              <a:t>Точность </a:t>
            </a:r>
            <a:r>
              <a:rPr lang="en-US" dirty="0"/>
              <a:t>~</a:t>
            </a:r>
            <a:r>
              <a:rPr lang="ru-RU" dirty="0"/>
              <a:t>15%</a:t>
            </a:r>
          </a:p>
        </p:txBody>
      </p:sp>
    </p:spTree>
    <p:extLst>
      <p:ext uri="{BB962C8B-B14F-4D97-AF65-F5344CB8AC3E}">
        <p14:creationId xmlns:p14="http://schemas.microsoft.com/office/powerpoint/2010/main" val="794283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Выводы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C5D444-3E50-9942-A1A1-18AE65239CCB}"/>
              </a:ext>
            </a:extLst>
          </p:cNvPr>
          <p:cNvSpPr txBox="1"/>
          <p:nvPr/>
        </p:nvSpPr>
        <p:spPr>
          <a:xfrm>
            <a:off x="713549" y="1268166"/>
            <a:ext cx="4594431" cy="50353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Рекомендации по построению системы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u="sng" dirty="0"/>
              <a:t>Не использовать </a:t>
            </a:r>
            <a:r>
              <a:rPr lang="ru-RU" dirty="0"/>
              <a:t>камеры с эффектом рыбьего глаза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Камеру ставить как можно выше, чтобы всегда был виден крюк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Желательно поставить еще одну камеру (больше – лучше)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Нужен больший </a:t>
            </a:r>
            <a:r>
              <a:rPr lang="ru-RU" dirty="0" err="1"/>
              <a:t>датасет</a:t>
            </a:r>
            <a:r>
              <a:rPr lang="ru-RU" dirty="0"/>
              <a:t> для повышения точности ключевых точек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DCD517-0E44-2946-ABB5-FF5E9BE9E3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945" y="1268166"/>
            <a:ext cx="5301646" cy="257212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668078-1B85-8742-8378-89553DC9FA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839" y="3966718"/>
            <a:ext cx="4595752" cy="2585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5C4B3A-5588-384A-A26C-79E6693870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934" y="4090873"/>
            <a:ext cx="1663700" cy="233680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09629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Выводы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C5D444-3E50-9942-A1A1-18AE65239CCB}"/>
              </a:ext>
            </a:extLst>
          </p:cNvPr>
          <p:cNvSpPr txBox="1"/>
          <p:nvPr/>
        </p:nvSpPr>
        <p:spPr>
          <a:xfrm>
            <a:off x="713549" y="1268166"/>
            <a:ext cx="6116531" cy="54508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accent6"/>
                </a:solidFill>
              </a:rPr>
              <a:t>Достоинства текущего решения</a:t>
            </a:r>
            <a:r>
              <a:rPr lang="ru-RU" dirty="0"/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Стабильная работа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Хорошая точность 15</a:t>
            </a:r>
            <a:r>
              <a:rPr lang="en-US" dirty="0"/>
              <a:t>%</a:t>
            </a:r>
            <a:endParaRPr lang="ru-RU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Лучше </a:t>
            </a:r>
            <a:r>
              <a:rPr lang="ru-RU" dirty="0" err="1"/>
              <a:t>датасет</a:t>
            </a:r>
            <a:r>
              <a:rPr lang="ru-RU" dirty="0"/>
              <a:t>, лучше камера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Оценка не только угла строп, но и положения и ориентации контейнера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Расширяемость и гибкость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rgbClr val="C00000"/>
                </a:solidFill>
              </a:rPr>
              <a:t>Недостатки решения</a:t>
            </a:r>
            <a:r>
              <a:rPr lang="ru-RU" dirty="0"/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Долгое время работы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Решение – разработка стабильного способа нумерации точек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Работа только с контейнерами заданного размера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Решение – встраивание распознавания типов грузов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B4748C-FAA3-284B-800E-E9589496E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945" y="1268166"/>
            <a:ext cx="5301646" cy="25721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83FE3F-20C0-6B43-B133-56E45870E3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839" y="3966718"/>
            <a:ext cx="4595752" cy="258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5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C89EC81-1FC6-3E44-BE6C-4C8FAD554083}"/>
              </a:ext>
            </a:extLst>
          </p:cNvPr>
          <p:cNvSpPr txBox="1"/>
          <p:nvPr/>
        </p:nvSpPr>
        <p:spPr>
          <a:xfrm>
            <a:off x="3093567" y="3021208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84636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76D388-BD37-2643-9D37-C0AD85589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79" y="2761604"/>
            <a:ext cx="6311900" cy="2171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F6E76C-4F40-FD44-8AC7-871F2556D75F}"/>
              </a:ext>
            </a:extLst>
          </p:cNvPr>
          <p:cNvSpPr txBox="1"/>
          <p:nvPr/>
        </p:nvSpPr>
        <p:spPr>
          <a:xfrm>
            <a:off x="712972" y="498725"/>
            <a:ext cx="7532125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Дополнительные слайды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7DFE88-62E0-7342-A817-8FD98ECBD34E}"/>
              </a:ext>
            </a:extLst>
          </p:cNvPr>
          <p:cNvSpPr txBox="1"/>
          <p:nvPr/>
        </p:nvSpPr>
        <p:spPr>
          <a:xfrm>
            <a:off x="650979" y="1754088"/>
            <a:ext cx="7594117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Начальное приближение</a:t>
            </a:r>
          </a:p>
        </p:txBody>
      </p:sp>
    </p:spTree>
    <p:extLst>
      <p:ext uri="{BB962C8B-B14F-4D97-AF65-F5344CB8AC3E}">
        <p14:creationId xmlns:p14="http://schemas.microsoft.com/office/powerpoint/2010/main" val="3465406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712974" y="498725"/>
            <a:ext cx="338473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dirty="0">
                <a:latin typeface="+mj-lt"/>
                <a:ea typeface="Cambria Math" panose="02040503050406030204" pitchFamily="18" charset="0"/>
                <a:cs typeface="Segoe UI Semilight"/>
              </a:rPr>
              <a:t>Workflow</a:t>
            </a:r>
            <a:endParaRPr lang="ru-RU" sz="4400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90A247-F15E-9448-95CD-5E5FC830E8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74" y="1637498"/>
            <a:ext cx="2755055" cy="15497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450BA66-D32A-4B47-BF8D-EFFED804A2BF}"/>
              </a:ext>
            </a:extLst>
          </p:cNvPr>
          <p:cNvSpPr txBox="1"/>
          <p:nvPr/>
        </p:nvSpPr>
        <p:spPr>
          <a:xfrm>
            <a:off x="447791" y="1268166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Исходное изображение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53F874-FD53-854C-A14A-0314F4619E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8348" y="1637498"/>
            <a:ext cx="2755055" cy="154971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6DE157D-D11F-624B-B10F-B338A32E3C5F}"/>
              </a:ext>
            </a:extLst>
          </p:cNvPr>
          <p:cNvSpPr txBox="1"/>
          <p:nvPr/>
        </p:nvSpPr>
        <p:spPr>
          <a:xfrm>
            <a:off x="4783507" y="1268166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Найденные контейнеры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E58DB9-56A1-EF4B-9995-D384FA68D294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3468029" y="2412358"/>
            <a:ext cx="1630319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763957D-A138-E741-ABA6-16C6366184E3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 flipV="1">
            <a:off x="7853403" y="2412357"/>
            <a:ext cx="1503763" cy="1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AB8FE51-4DF2-2946-BA31-B797C41B7F34}"/>
              </a:ext>
            </a:extLst>
          </p:cNvPr>
          <p:cNvSpPr txBox="1"/>
          <p:nvPr/>
        </p:nvSpPr>
        <p:spPr>
          <a:xfrm>
            <a:off x="9027667" y="475418"/>
            <a:ext cx="234721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Вырезанный контейнер с крюком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4F7371-6456-9940-BFF5-427D7F2FA874}"/>
              </a:ext>
            </a:extLst>
          </p:cNvPr>
          <p:cNvSpPr txBox="1"/>
          <p:nvPr/>
        </p:nvSpPr>
        <p:spPr>
          <a:xfrm>
            <a:off x="8362305" y="6288149"/>
            <a:ext cx="367793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Ключевые точки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BF26CA-EE19-0C49-A920-7B78D200519D}"/>
              </a:ext>
            </a:extLst>
          </p:cNvPr>
          <p:cNvSpPr txBox="1"/>
          <p:nvPr/>
        </p:nvSpPr>
        <p:spPr>
          <a:xfrm>
            <a:off x="2689684" y="3443227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Результат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B8878B4-DC17-F949-8490-CEB6E07F88E8}"/>
              </a:ext>
            </a:extLst>
          </p:cNvPr>
          <p:cNvCxnSpPr>
            <a:cxnSpLocks/>
          </p:cNvCxnSpPr>
          <p:nvPr/>
        </p:nvCxnSpPr>
        <p:spPr>
          <a:xfrm>
            <a:off x="10918822" y="2412357"/>
            <a:ext cx="477321" cy="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06A0BF4D-FED5-4344-8BE3-4C5839F19DD6}"/>
              </a:ext>
            </a:extLst>
          </p:cNvPr>
          <p:cNvCxnSpPr>
            <a:cxnSpLocks/>
          </p:cNvCxnSpPr>
          <p:nvPr/>
        </p:nvCxnSpPr>
        <p:spPr>
          <a:xfrm>
            <a:off x="11396143" y="2412357"/>
            <a:ext cx="0" cy="268662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CF2BBD6-9486-4747-90FB-9E35C48B9D0B}"/>
              </a:ext>
            </a:extLst>
          </p:cNvPr>
          <p:cNvCxnSpPr>
            <a:cxnSpLocks/>
          </p:cNvCxnSpPr>
          <p:nvPr/>
        </p:nvCxnSpPr>
        <p:spPr>
          <a:xfrm flipH="1">
            <a:off x="10918822" y="5098985"/>
            <a:ext cx="477321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EAD53204-D9E7-004D-ACD0-46A1758CAC63}"/>
              </a:ext>
            </a:extLst>
          </p:cNvPr>
          <p:cNvCxnSpPr>
            <a:cxnSpLocks/>
          </p:cNvCxnSpPr>
          <p:nvPr/>
        </p:nvCxnSpPr>
        <p:spPr>
          <a:xfrm flipH="1">
            <a:off x="6790716" y="5098985"/>
            <a:ext cx="2693005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EF5860A-3AF4-C941-9FD1-DC720E26F194}"/>
              </a:ext>
            </a:extLst>
          </p:cNvPr>
          <p:cNvSpPr txBox="1"/>
          <p:nvPr/>
        </p:nvSpPr>
        <p:spPr>
          <a:xfrm>
            <a:off x="3414120" y="2043025"/>
            <a:ext cx="158752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YOLOv8m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E4D1506-7227-2D4A-8A82-E026586E9B42}"/>
              </a:ext>
            </a:extLst>
          </p:cNvPr>
          <p:cNvSpPr txBox="1"/>
          <p:nvPr/>
        </p:nvSpPr>
        <p:spPr>
          <a:xfrm>
            <a:off x="7819989" y="2043025"/>
            <a:ext cx="158752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Crop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8BBA585-C403-D340-A871-1684EBDE565F}"/>
              </a:ext>
            </a:extLst>
          </p:cNvPr>
          <p:cNvSpPr txBox="1"/>
          <p:nvPr/>
        </p:nvSpPr>
        <p:spPr>
          <a:xfrm rot="5400000">
            <a:off x="10520598" y="3627893"/>
            <a:ext cx="213875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YOLOv8m-pose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01F7911-FCD3-4147-B57C-FFBC88758EE3}"/>
              </a:ext>
            </a:extLst>
          </p:cNvPr>
          <p:cNvSpPr txBox="1"/>
          <p:nvPr/>
        </p:nvSpPr>
        <p:spPr>
          <a:xfrm>
            <a:off x="7374482" y="4441873"/>
            <a:ext cx="15875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C91C15-1149-6642-90AD-67B465EDE2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9422" y="3864652"/>
            <a:ext cx="1663700" cy="2336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5B62B6-9C7F-F34C-896B-1814A3CEB4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166" y="1243957"/>
            <a:ext cx="1663700" cy="2336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2003F90-026C-4E4C-B8B0-8BFD6BD540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380" y="3843897"/>
            <a:ext cx="5131172" cy="2489421"/>
          </a:xfrm>
          <a:prstGeom prst="rect">
            <a:avLst/>
          </a:prstGeom>
        </p:spPr>
      </p:pic>
      <p:sp>
        <p:nvSpPr>
          <p:cNvPr id="23" name="Freeform 22">
            <a:extLst>
              <a:ext uri="{FF2B5EF4-FFF2-40B4-BE49-F238E27FC236}">
                <a16:creationId xmlns:a16="http://schemas.microsoft.com/office/drawing/2014/main" id="{9A8DA125-6345-A042-97A2-1645795848F3}"/>
              </a:ext>
            </a:extLst>
          </p:cNvPr>
          <p:cNvSpPr/>
          <p:nvPr/>
        </p:nvSpPr>
        <p:spPr>
          <a:xfrm>
            <a:off x="602166" y="479502"/>
            <a:ext cx="11385395" cy="6311591"/>
          </a:xfrm>
          <a:custGeom>
            <a:avLst/>
            <a:gdLst>
              <a:gd name="connsiteX0" fmla="*/ 0 w 11385395"/>
              <a:gd name="connsiteY0" fmla="*/ 735981 h 6311591"/>
              <a:gd name="connsiteX1" fmla="*/ 8452624 w 11385395"/>
              <a:gd name="connsiteY1" fmla="*/ 735981 h 6311591"/>
              <a:gd name="connsiteX2" fmla="*/ 8452624 w 11385395"/>
              <a:gd name="connsiteY2" fmla="*/ 0 h 6311591"/>
              <a:gd name="connsiteX3" fmla="*/ 11385395 w 11385395"/>
              <a:gd name="connsiteY3" fmla="*/ 0 h 6311591"/>
              <a:gd name="connsiteX4" fmla="*/ 11385395 w 11385395"/>
              <a:gd name="connsiteY4" fmla="*/ 111513 h 6311591"/>
              <a:gd name="connsiteX5" fmla="*/ 11385395 w 11385395"/>
              <a:gd name="connsiteY5" fmla="*/ 6311591 h 6311591"/>
              <a:gd name="connsiteX6" fmla="*/ 8575288 w 11385395"/>
              <a:gd name="connsiteY6" fmla="*/ 6311591 h 6311591"/>
              <a:gd name="connsiteX7" fmla="*/ 8575288 w 11385395"/>
              <a:gd name="connsiteY7" fmla="*/ 6155474 h 6311591"/>
              <a:gd name="connsiteX8" fmla="*/ 8575288 w 11385395"/>
              <a:gd name="connsiteY8" fmla="*/ 2932771 h 6311591"/>
              <a:gd name="connsiteX9" fmla="*/ 7872761 w 11385395"/>
              <a:gd name="connsiteY9" fmla="*/ 2932771 h 6311591"/>
              <a:gd name="connsiteX10" fmla="*/ 22302 w 11385395"/>
              <a:gd name="connsiteY10" fmla="*/ 2932771 h 6311591"/>
              <a:gd name="connsiteX11" fmla="*/ 22302 w 11385395"/>
              <a:gd name="connsiteY11" fmla="*/ 2564781 h 6311591"/>
              <a:gd name="connsiteX12" fmla="*/ 0 w 11385395"/>
              <a:gd name="connsiteY12" fmla="*/ 735981 h 6311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85395" h="6311591">
                <a:moveTo>
                  <a:pt x="0" y="735981"/>
                </a:moveTo>
                <a:lnTo>
                  <a:pt x="8452624" y="735981"/>
                </a:lnTo>
                <a:lnTo>
                  <a:pt x="8452624" y="0"/>
                </a:lnTo>
                <a:lnTo>
                  <a:pt x="11385395" y="0"/>
                </a:lnTo>
                <a:lnTo>
                  <a:pt x="11385395" y="111513"/>
                </a:lnTo>
                <a:lnTo>
                  <a:pt x="11385395" y="6311591"/>
                </a:lnTo>
                <a:lnTo>
                  <a:pt x="8575288" y="6311591"/>
                </a:lnTo>
                <a:lnTo>
                  <a:pt x="8575288" y="6155474"/>
                </a:lnTo>
                <a:lnTo>
                  <a:pt x="8575288" y="2932771"/>
                </a:lnTo>
                <a:lnTo>
                  <a:pt x="7872761" y="2932771"/>
                </a:lnTo>
                <a:lnTo>
                  <a:pt x="22302" y="2932771"/>
                </a:lnTo>
                <a:lnTo>
                  <a:pt x="22302" y="2564781"/>
                </a:lnTo>
                <a:lnTo>
                  <a:pt x="0" y="735981"/>
                </a:lnTo>
                <a:close/>
              </a:path>
            </a:pathLst>
          </a:custGeom>
          <a:solidFill>
            <a:srgbClr val="A99E57">
              <a:alpha val="34118"/>
            </a:srgbClr>
          </a:solidFill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9C6AD5-6D50-FC47-83F1-F2655CF76772}"/>
              </a:ext>
            </a:extLst>
          </p:cNvPr>
          <p:cNvSpPr txBox="1"/>
          <p:nvPr/>
        </p:nvSpPr>
        <p:spPr>
          <a:xfrm>
            <a:off x="7874801" y="1259762"/>
            <a:ext cx="158752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Python</a:t>
            </a:r>
            <a:endParaRPr lang="ru-RU" sz="2400" dirty="0">
              <a:solidFill>
                <a:srgbClr val="C00000"/>
              </a:solidFill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527B04A-5C1E-DF43-B8E5-0B6887E1DE56}"/>
              </a:ext>
            </a:extLst>
          </p:cNvPr>
          <p:cNvSpPr/>
          <p:nvPr/>
        </p:nvSpPr>
        <p:spPr>
          <a:xfrm>
            <a:off x="1483113" y="3412273"/>
            <a:ext cx="7694342" cy="3256156"/>
          </a:xfrm>
          <a:prstGeom prst="rect">
            <a:avLst/>
          </a:prstGeom>
          <a:solidFill>
            <a:srgbClr val="A1F2A5">
              <a:alpha val="25882"/>
            </a:srgbClr>
          </a:solidFill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9FCAA7-7BF6-7E42-91CD-C69652C05CA1}"/>
              </a:ext>
            </a:extLst>
          </p:cNvPr>
          <p:cNvSpPr txBox="1"/>
          <p:nvPr/>
        </p:nvSpPr>
        <p:spPr>
          <a:xfrm>
            <a:off x="6883183" y="6228668"/>
            <a:ext cx="205337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Wolfram script</a:t>
            </a:r>
            <a:endParaRPr lang="ru-RU" sz="2400" dirty="0">
              <a:solidFill>
                <a:srgbClr val="C00000"/>
              </a:solidFill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23785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telegram-cloud-document-2-5287777376204247477">
            <a:hlinkClick r:id="" action="ppaction://media"/>
            <a:extLst>
              <a:ext uri="{FF2B5EF4-FFF2-40B4-BE49-F238E27FC236}">
                <a16:creationId xmlns:a16="http://schemas.microsoft.com/office/drawing/2014/main" id="{ADD7C438-9BE5-7641-82EF-6CC504B187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7771" y="3665669"/>
            <a:ext cx="5543956" cy="284488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712973" y="498725"/>
            <a:ext cx="461730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latin typeface="+mj-lt"/>
                <a:ea typeface="Cambria Math" panose="02040503050406030204" pitchFamily="18" charset="0"/>
                <a:cs typeface="Segoe UI Semilight"/>
              </a:rPr>
              <a:t>Работа с видео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90A247-F15E-9448-95CD-5E5FC830E81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6887" y="1580837"/>
            <a:ext cx="2755055" cy="15497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450BA66-D32A-4B47-BF8D-EFFED804A2BF}"/>
              </a:ext>
            </a:extLst>
          </p:cNvPr>
          <p:cNvSpPr txBox="1"/>
          <p:nvPr/>
        </p:nvSpPr>
        <p:spPr>
          <a:xfrm>
            <a:off x="447791" y="1268166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Исходное видео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BF26CA-EE19-0C49-A920-7B78D200519D}"/>
              </a:ext>
            </a:extLst>
          </p:cNvPr>
          <p:cNvSpPr txBox="1"/>
          <p:nvPr/>
        </p:nvSpPr>
        <p:spPr>
          <a:xfrm>
            <a:off x="4460078" y="1132900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Разбиение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18BF327-8678-8B43-A3E2-0443DF4D5B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978" y="1708842"/>
            <a:ext cx="2755055" cy="15497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9A5598E-ECAB-3A46-B2B5-5EFE201C43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919" y="1836845"/>
            <a:ext cx="2755055" cy="15497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37D6A78-EF14-0B41-B07A-E46A144F52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892" y="1950169"/>
            <a:ext cx="2755055" cy="15497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test">
            <a:hlinkClick r:id="" action="ppaction://media"/>
            <a:extLst>
              <a:ext uri="{FF2B5EF4-FFF2-40B4-BE49-F238E27FC236}">
                <a16:creationId xmlns:a16="http://schemas.microsoft.com/office/drawing/2014/main" id="{EA1FD63D-9548-0A48-8CD5-4B51A59D86A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06209" y="1790406"/>
            <a:ext cx="2817886" cy="1585061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1821F0B-6ADE-5246-B2BE-983C3188799F}"/>
              </a:ext>
            </a:extLst>
          </p:cNvPr>
          <p:cNvCxnSpPr>
            <a:cxnSpLocks/>
          </p:cNvCxnSpPr>
          <p:nvPr/>
        </p:nvCxnSpPr>
        <p:spPr>
          <a:xfrm>
            <a:off x="3724095" y="2557323"/>
            <a:ext cx="972797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5FE4307-F0A8-AA46-B4B4-4D8E6DC7CBCF}"/>
              </a:ext>
            </a:extLst>
          </p:cNvPr>
          <p:cNvCxnSpPr>
            <a:cxnSpLocks/>
          </p:cNvCxnSpPr>
          <p:nvPr/>
        </p:nvCxnSpPr>
        <p:spPr>
          <a:xfrm>
            <a:off x="7661942" y="2483701"/>
            <a:ext cx="972797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0EFC45-E53A-F54F-A6D9-FA6F34D498A0}"/>
              </a:ext>
            </a:extLst>
          </p:cNvPr>
          <p:cNvSpPr/>
          <p:nvPr/>
        </p:nvSpPr>
        <p:spPr>
          <a:xfrm>
            <a:off x="8634739" y="1541535"/>
            <a:ext cx="1278323" cy="1884332"/>
          </a:xfrm>
          <a:prstGeom prst="round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</a:rPr>
              <a:t>Алгоритм </a:t>
            </a:r>
            <a:r>
              <a:rPr lang="en-US" dirty="0">
                <a:latin typeface="+mj-lt"/>
                <a:ea typeface="Cambria Math" panose="02040503050406030204" pitchFamily="18" charset="0"/>
              </a:rPr>
              <a:t>HAHA</a:t>
            </a:r>
            <a:endParaRPr lang="ru-RU" dirty="0">
              <a:latin typeface="+mj-lt"/>
              <a:ea typeface="Cambria Math" panose="02040503050406030204" pitchFamily="18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F693147-F93A-E640-9DFD-69746962A1D6}"/>
              </a:ext>
            </a:extLst>
          </p:cNvPr>
          <p:cNvCxnSpPr>
            <a:cxnSpLocks/>
          </p:cNvCxnSpPr>
          <p:nvPr/>
        </p:nvCxnSpPr>
        <p:spPr>
          <a:xfrm>
            <a:off x="9926363" y="2468114"/>
            <a:ext cx="477321" cy="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A629492-BB2D-F04E-9D7B-5E990205AE87}"/>
              </a:ext>
            </a:extLst>
          </p:cNvPr>
          <p:cNvCxnSpPr>
            <a:cxnSpLocks/>
          </p:cNvCxnSpPr>
          <p:nvPr/>
        </p:nvCxnSpPr>
        <p:spPr>
          <a:xfrm>
            <a:off x="10403684" y="2468114"/>
            <a:ext cx="0" cy="2583953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E4700AB-ABDD-4644-B2D1-3231540882DB}"/>
              </a:ext>
            </a:extLst>
          </p:cNvPr>
          <p:cNvCxnSpPr>
            <a:cxnSpLocks/>
          </p:cNvCxnSpPr>
          <p:nvPr/>
        </p:nvCxnSpPr>
        <p:spPr>
          <a:xfrm flipH="1">
            <a:off x="9926363" y="5052067"/>
            <a:ext cx="477321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CBD25C8-A533-BE43-9016-9EE3587AE63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673" y="4200727"/>
            <a:ext cx="3169231" cy="162409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BB2FE8B-5572-D346-BB13-F8256B193BD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984" y="4314441"/>
            <a:ext cx="3169231" cy="162409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C58594A-5D22-0644-A5FA-2DCBB45AB52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507" y="4432685"/>
            <a:ext cx="3169231" cy="162409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5E2FC74-63D3-A04D-8D94-8F9B10EA0F9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517" y="4563635"/>
            <a:ext cx="3169231" cy="162409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6D78642-D094-C447-B47C-01EC83762FD5}"/>
              </a:ext>
            </a:extLst>
          </p:cNvPr>
          <p:cNvSpPr txBox="1"/>
          <p:nvPr/>
        </p:nvSpPr>
        <p:spPr>
          <a:xfrm>
            <a:off x="6491107" y="3743651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Обработанные изображения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FA945B6-5347-5A4A-BF05-DE70A5BEC225}"/>
              </a:ext>
            </a:extLst>
          </p:cNvPr>
          <p:cNvCxnSpPr>
            <a:cxnSpLocks/>
          </p:cNvCxnSpPr>
          <p:nvPr/>
        </p:nvCxnSpPr>
        <p:spPr>
          <a:xfrm flipH="1">
            <a:off x="6111728" y="5052067"/>
            <a:ext cx="352789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F3DAA236-8FBB-8846-97A2-2CE4CC9836BB}"/>
              </a:ext>
            </a:extLst>
          </p:cNvPr>
          <p:cNvSpPr txBox="1"/>
          <p:nvPr/>
        </p:nvSpPr>
        <p:spPr>
          <a:xfrm>
            <a:off x="1656611" y="3417172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Склейка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83FB163-66C8-3F4E-A78D-A0FDEDB38CF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517" y="4637446"/>
            <a:ext cx="3169231" cy="153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66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video>
              <p:cMediaNode vol="80000">
                <p:cTn id="20" repeatCount="indefinite" fill="remove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DBCE4E-5F02-E04B-AAA0-2DC233601D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4135654" cy="68580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3649897" y="173261"/>
            <a:ext cx="6082830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44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Результат работы софта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FD11D2D-B61C-E344-9092-ED1FF3205DE6}"/>
              </a:ext>
            </a:extLst>
          </p:cNvPr>
          <p:cNvSpPr txBox="1"/>
          <p:nvPr/>
        </p:nvSpPr>
        <p:spPr>
          <a:xfrm>
            <a:off x="3181744" y="2777640"/>
            <a:ext cx="608283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Угол между стропами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3779CC6-1021-8D4C-A133-C5DCC6FDC7A0}"/>
              </a:ext>
            </a:extLst>
          </p:cNvPr>
          <p:cNvCxnSpPr>
            <a:cxnSpLocks/>
          </p:cNvCxnSpPr>
          <p:nvPr/>
        </p:nvCxnSpPr>
        <p:spPr>
          <a:xfrm flipH="1">
            <a:off x="3461494" y="3362415"/>
            <a:ext cx="890930" cy="1272647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76C3084-90E5-1141-B8AA-836C1D44D1B6}"/>
              </a:ext>
            </a:extLst>
          </p:cNvPr>
          <p:cNvSpPr txBox="1"/>
          <p:nvPr/>
        </p:nvSpPr>
        <p:spPr>
          <a:xfrm>
            <a:off x="6646307" y="3555562"/>
            <a:ext cx="6082830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Относительное положение контейнера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18F4A8-E71D-4948-86B5-AAD21CF887E0}"/>
              </a:ext>
            </a:extLst>
          </p:cNvPr>
          <p:cNvCxnSpPr>
            <a:cxnSpLocks/>
          </p:cNvCxnSpPr>
          <p:nvPr/>
        </p:nvCxnSpPr>
        <p:spPr>
          <a:xfrm flipH="1">
            <a:off x="1443508" y="3113706"/>
            <a:ext cx="2695902" cy="606956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76E60BF-EC98-9849-ABBC-0C23A398772D}"/>
              </a:ext>
            </a:extLst>
          </p:cNvPr>
          <p:cNvCxnSpPr>
            <a:cxnSpLocks/>
          </p:cNvCxnSpPr>
          <p:nvPr/>
        </p:nvCxnSpPr>
        <p:spPr>
          <a:xfrm flipH="1" flipV="1">
            <a:off x="1727286" y="1450429"/>
            <a:ext cx="2412124" cy="1445662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A2B568F-D4FA-CB43-9AE6-0DB44FC43B4D}"/>
              </a:ext>
            </a:extLst>
          </p:cNvPr>
          <p:cNvSpPr txBox="1"/>
          <p:nvPr/>
        </p:nvSpPr>
        <p:spPr>
          <a:xfrm>
            <a:off x="1748453" y="1049929"/>
            <a:ext cx="904739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Зеленый шар – угол меньше 90°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, </a:t>
            </a:r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иначе красный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E50E335-05A4-A44C-81A9-7D2680B5909A}"/>
              </a:ext>
            </a:extLst>
          </p:cNvPr>
          <p:cNvCxnSpPr>
            <a:cxnSpLocks/>
          </p:cNvCxnSpPr>
          <p:nvPr/>
        </p:nvCxnSpPr>
        <p:spPr>
          <a:xfrm flipH="1">
            <a:off x="3650679" y="4094171"/>
            <a:ext cx="3649897" cy="1487406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8F0A7EB-1E78-A640-ABCB-6B12E2D0C421}"/>
              </a:ext>
            </a:extLst>
          </p:cNvPr>
          <p:cNvSpPr txBox="1"/>
          <p:nvPr/>
        </p:nvSpPr>
        <p:spPr>
          <a:xfrm>
            <a:off x="6583245" y="4855957"/>
            <a:ext cx="6082830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Относительная ориентация контейнера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5AF3238-1C49-D24E-833C-D502BAE9721C}"/>
              </a:ext>
            </a:extLst>
          </p:cNvPr>
          <p:cNvCxnSpPr>
            <a:cxnSpLocks/>
          </p:cNvCxnSpPr>
          <p:nvPr/>
        </p:nvCxnSpPr>
        <p:spPr>
          <a:xfrm flipH="1">
            <a:off x="3650679" y="5394566"/>
            <a:ext cx="3839082" cy="615231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8551DC1-4641-BC43-9051-976FB478C16A}"/>
              </a:ext>
            </a:extLst>
          </p:cNvPr>
          <p:cNvSpPr txBox="1"/>
          <p:nvPr/>
        </p:nvSpPr>
        <p:spPr>
          <a:xfrm>
            <a:off x="3604892" y="6034451"/>
            <a:ext cx="608283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Высота до крюка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B96A05F-C993-594D-9219-9178EBD975B6}"/>
              </a:ext>
            </a:extLst>
          </p:cNvPr>
          <p:cNvCxnSpPr>
            <a:cxnSpLocks/>
          </p:cNvCxnSpPr>
          <p:nvPr/>
        </p:nvCxnSpPr>
        <p:spPr>
          <a:xfrm flipH="1">
            <a:off x="3303928" y="6386049"/>
            <a:ext cx="1860241" cy="78558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7D074B1-1FD0-A441-8AF0-ADEA9467944C}"/>
              </a:ext>
            </a:extLst>
          </p:cNvPr>
          <p:cNvCxnSpPr>
            <a:cxnSpLocks/>
          </p:cNvCxnSpPr>
          <p:nvPr/>
        </p:nvCxnSpPr>
        <p:spPr>
          <a:xfrm flipH="1" flipV="1">
            <a:off x="345688" y="4012534"/>
            <a:ext cx="1885915" cy="2163281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08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4AFADCB9-4306-5543-9A8D-DC86F9FDD9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845" r="2485" b="12845"/>
          <a:stretch/>
        </p:blipFill>
        <p:spPr>
          <a:xfrm>
            <a:off x="4466416" y="1268166"/>
            <a:ext cx="6710051" cy="33253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09C510B-2A09-754B-909D-D61E51336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9820" y="441765"/>
            <a:ext cx="893291" cy="89329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E6B67A-E9CF-824D-9DF0-F861CF585E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730" t="20730" r="20730" b="20730"/>
          <a:stretch/>
        </p:blipFill>
        <p:spPr>
          <a:xfrm>
            <a:off x="1473733" y="3773863"/>
            <a:ext cx="1565254" cy="8178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712973" y="498725"/>
            <a:ext cx="4383133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latin typeface="+mj-lt"/>
                <a:ea typeface="Cambria Math" panose="02040503050406030204" pitchFamily="18" charset="0"/>
                <a:cs typeface="Segoe UI Semilight"/>
              </a:rPr>
              <a:t>Детектирование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01A623-AF61-154B-867A-B7E2BE97DC7D}"/>
              </a:ext>
            </a:extLst>
          </p:cNvPr>
          <p:cNvSpPr txBox="1"/>
          <p:nvPr/>
        </p:nvSpPr>
        <p:spPr>
          <a:xfrm>
            <a:off x="70720" y="1622899"/>
            <a:ext cx="4417294" cy="8803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Сборка и разметка </a:t>
            </a: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датасета</a:t>
            </a: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 в </a:t>
            </a:r>
            <a:r>
              <a:rPr lang="en-US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Roboflow</a:t>
            </a:r>
            <a:endParaRPr lang="en-US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>
                <a:ea typeface="Cambria Math" panose="02040503050406030204" pitchFamily="18" charset="0"/>
                <a:cs typeface="Arial" panose="020B0604020202020204" pitchFamily="34" charset="0"/>
              </a:rPr>
              <a:t>600 </a:t>
            </a:r>
            <a:r>
              <a:rPr lang="ru-RU" dirty="0">
                <a:ea typeface="Cambria Math" panose="02040503050406030204" pitchFamily="18" charset="0"/>
                <a:cs typeface="Arial" panose="020B0604020202020204" pitchFamily="34" charset="0"/>
              </a:rPr>
              <a:t>изображений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4E818CE-4D33-434C-AD62-596240131246}"/>
              </a:ext>
            </a:extLst>
          </p:cNvPr>
          <p:cNvCxnSpPr>
            <a:cxnSpLocks/>
          </p:cNvCxnSpPr>
          <p:nvPr/>
        </p:nvCxnSpPr>
        <p:spPr>
          <a:xfrm>
            <a:off x="2256360" y="2670224"/>
            <a:ext cx="0" cy="497086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0ADA7D6-EAEA-8143-BCE8-2EAA6BC6C4AB}"/>
              </a:ext>
            </a:extLst>
          </p:cNvPr>
          <p:cNvSpPr txBox="1"/>
          <p:nvPr/>
        </p:nvSpPr>
        <p:spPr>
          <a:xfrm>
            <a:off x="694483" y="5323378"/>
            <a:ext cx="3123754" cy="12958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Обучение </a:t>
            </a:r>
            <a:r>
              <a:rPr lang="en-US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3</a:t>
            </a: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000 эпох</a:t>
            </a:r>
          </a:p>
          <a:p>
            <a:pPr algn="ctr">
              <a:lnSpc>
                <a:spcPct val="150000"/>
              </a:lnSpc>
            </a:pPr>
            <a:r>
              <a:rPr lang="ru-RU" dirty="0">
                <a:ea typeface="Cambria Math" panose="02040503050406030204" pitchFamily="18" charset="0"/>
                <a:cs typeface="Arial" panose="020B0604020202020204" pitchFamily="34" charset="0"/>
              </a:rPr>
              <a:t>Размер входа </a:t>
            </a:r>
            <a:r>
              <a:rPr lang="en-US" dirty="0">
                <a:ea typeface="Cambria Math" panose="02040503050406030204" pitchFamily="18" charset="0"/>
                <a:cs typeface="Arial" panose="020B0604020202020204" pitchFamily="34" charset="0"/>
              </a:rPr>
              <a:t>1280</a:t>
            </a:r>
            <a:r>
              <a:rPr lang="ru-RU" dirty="0"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ea typeface="Cambria Math" panose="02040503050406030204" pitchFamily="18" charset="0"/>
                <a:cs typeface="Arial" panose="020B0604020202020204" pitchFamily="34" charset="0"/>
              </a:rPr>
              <a:t>px</a:t>
            </a:r>
            <a:endParaRPr lang="en-US" dirty="0"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Включенные </a:t>
            </a:r>
            <a:r>
              <a:rPr lang="en-US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augmentations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E50A1D8-0DD3-2F47-AE2B-021395C9F9A2}"/>
              </a:ext>
            </a:extLst>
          </p:cNvPr>
          <p:cNvCxnSpPr>
            <a:cxnSpLocks/>
          </p:cNvCxnSpPr>
          <p:nvPr/>
        </p:nvCxnSpPr>
        <p:spPr>
          <a:xfrm flipV="1">
            <a:off x="2256360" y="4837038"/>
            <a:ext cx="0" cy="48634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AA9500FC-90B6-444A-A1F2-8EB521A885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014" y="4948226"/>
            <a:ext cx="2755055" cy="154971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DEF0881-A7A1-4E47-964B-90F71594B3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412" y="4948226"/>
            <a:ext cx="2755055" cy="1549719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53CEE1E-609A-9444-B93A-7DAF2951F16B}"/>
              </a:ext>
            </a:extLst>
          </p:cNvPr>
          <p:cNvCxnSpPr>
            <a:cxnSpLocks/>
            <a:stCxn id="28" idx="3"/>
            <a:endCxn id="29" idx="1"/>
          </p:cNvCxnSpPr>
          <p:nvPr/>
        </p:nvCxnSpPr>
        <p:spPr>
          <a:xfrm>
            <a:off x="7243069" y="5723086"/>
            <a:ext cx="1178343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5BC0922-BF80-924C-A95C-20BD3B6470D3}"/>
              </a:ext>
            </a:extLst>
          </p:cNvPr>
          <p:cNvSpPr txBox="1"/>
          <p:nvPr/>
        </p:nvSpPr>
        <p:spPr>
          <a:xfrm>
            <a:off x="70720" y="3188779"/>
            <a:ext cx="4417294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Нейросеть</a:t>
            </a: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YOLOv8m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D8A0DFB-4F11-A040-8D54-277954EBEA0A}"/>
              </a:ext>
            </a:extLst>
          </p:cNvPr>
          <p:cNvSpPr txBox="1"/>
          <p:nvPr/>
        </p:nvSpPr>
        <p:spPr>
          <a:xfrm>
            <a:off x="7489931" y="635041"/>
            <a:ext cx="4417294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Ссылка на </a:t>
            </a: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датасет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68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BD31F596-91A5-E549-ACD6-46C546130D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845" r="1822" b="12755"/>
          <a:stretch/>
        </p:blipFill>
        <p:spPr>
          <a:xfrm>
            <a:off x="4517716" y="1268166"/>
            <a:ext cx="6607450" cy="325635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Поиск ключевых точек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53CEE1E-609A-9444-B93A-7DAF2951F16B}"/>
              </a:ext>
            </a:extLst>
          </p:cNvPr>
          <p:cNvCxnSpPr>
            <a:cxnSpLocks/>
          </p:cNvCxnSpPr>
          <p:nvPr/>
        </p:nvCxnSpPr>
        <p:spPr>
          <a:xfrm>
            <a:off x="7611059" y="5723086"/>
            <a:ext cx="1178343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2A406D70-0AFC-0748-B4B1-8463AE0133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30" t="20730" r="20730" b="20730"/>
          <a:stretch/>
        </p:blipFill>
        <p:spPr>
          <a:xfrm>
            <a:off x="1473733" y="4012617"/>
            <a:ext cx="1565254" cy="81784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52EC4CA8-EDB0-9A4A-9BB6-E2613D9E08CD}"/>
              </a:ext>
            </a:extLst>
          </p:cNvPr>
          <p:cNvSpPr txBox="1"/>
          <p:nvPr/>
        </p:nvSpPr>
        <p:spPr>
          <a:xfrm>
            <a:off x="70720" y="1622899"/>
            <a:ext cx="4417294" cy="8803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Сборка и разметка </a:t>
            </a: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датасета</a:t>
            </a: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 в </a:t>
            </a:r>
            <a:r>
              <a:rPr lang="en-US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Roboflow</a:t>
            </a:r>
            <a:endParaRPr lang="en-US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>
                <a:ea typeface="Cambria Math" panose="02040503050406030204" pitchFamily="18" charset="0"/>
                <a:cs typeface="Arial" panose="020B0604020202020204" pitchFamily="34" charset="0"/>
              </a:rPr>
              <a:t>680 </a:t>
            </a:r>
            <a:r>
              <a:rPr lang="ru-RU" dirty="0">
                <a:ea typeface="Cambria Math" panose="02040503050406030204" pitchFamily="18" charset="0"/>
                <a:cs typeface="Arial" panose="020B0604020202020204" pitchFamily="34" charset="0"/>
              </a:rPr>
              <a:t>изображений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39D2DD6-D026-3A4A-A19C-DAF6D6F5632A}"/>
              </a:ext>
            </a:extLst>
          </p:cNvPr>
          <p:cNvCxnSpPr>
            <a:cxnSpLocks/>
          </p:cNvCxnSpPr>
          <p:nvPr/>
        </p:nvCxnSpPr>
        <p:spPr>
          <a:xfrm>
            <a:off x="2256360" y="2532007"/>
            <a:ext cx="0" cy="289952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C4E0EA4-1AC3-6445-AD77-D56C8887CF47}"/>
              </a:ext>
            </a:extLst>
          </p:cNvPr>
          <p:cNvSpPr txBox="1"/>
          <p:nvPr/>
        </p:nvSpPr>
        <p:spPr>
          <a:xfrm>
            <a:off x="694483" y="5370163"/>
            <a:ext cx="3123754" cy="12958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Обучение 5000 эпох</a:t>
            </a:r>
          </a:p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Размер входа 512 </a:t>
            </a:r>
            <a:r>
              <a:rPr lang="en-US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px</a:t>
            </a:r>
            <a:endParaRPr lang="en-US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Включенные </a:t>
            </a:r>
            <a:r>
              <a:rPr lang="en-US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augmentations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E5E9FE2-1175-0646-AD5C-C1FBC65B1F18}"/>
              </a:ext>
            </a:extLst>
          </p:cNvPr>
          <p:cNvCxnSpPr>
            <a:cxnSpLocks/>
          </p:cNvCxnSpPr>
          <p:nvPr/>
        </p:nvCxnSpPr>
        <p:spPr>
          <a:xfrm flipV="1">
            <a:off x="2256360" y="5075792"/>
            <a:ext cx="0" cy="317618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606672C-1906-BC43-8AB8-D09A10086809}"/>
              </a:ext>
            </a:extLst>
          </p:cNvPr>
          <p:cNvSpPr txBox="1"/>
          <p:nvPr/>
        </p:nvSpPr>
        <p:spPr>
          <a:xfrm>
            <a:off x="70720" y="3427533"/>
            <a:ext cx="4417294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Нейросеть</a:t>
            </a: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YOLOv8m-pose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095833BB-2D24-5A4C-B7A6-50323C88FD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796" y="4689686"/>
            <a:ext cx="1123919" cy="192956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3F05742-BF49-7A47-9F5B-3D662AC5B9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746" y="4689686"/>
            <a:ext cx="1123919" cy="192956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430252C-6847-4845-8640-1419BADDF5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29821" y="466787"/>
            <a:ext cx="893291" cy="893291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AAA1953-A9D1-7D4E-930B-761B114FA441}"/>
              </a:ext>
            </a:extLst>
          </p:cNvPr>
          <p:cNvSpPr txBox="1"/>
          <p:nvPr/>
        </p:nvSpPr>
        <p:spPr>
          <a:xfrm>
            <a:off x="7489931" y="635041"/>
            <a:ext cx="4417294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Ссылка на </a:t>
            </a: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датасет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11ABFC-58FC-5D48-883A-77F66CBAEEA0}"/>
              </a:ext>
            </a:extLst>
          </p:cNvPr>
          <p:cNvSpPr txBox="1"/>
          <p:nvPr/>
        </p:nvSpPr>
        <p:spPr>
          <a:xfrm>
            <a:off x="47713" y="2756479"/>
            <a:ext cx="4417294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Скрипт обрезания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67D8346-6B6A-1540-A9BD-AAEE7A1652F8}"/>
              </a:ext>
            </a:extLst>
          </p:cNvPr>
          <p:cNvCxnSpPr>
            <a:cxnSpLocks/>
          </p:cNvCxnSpPr>
          <p:nvPr/>
        </p:nvCxnSpPr>
        <p:spPr>
          <a:xfrm>
            <a:off x="2256360" y="3221350"/>
            <a:ext cx="0" cy="289952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708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F6F7C9-F742-374E-AA15-16D340ADC2E1}"/>
              </a:ext>
            </a:extLst>
          </p:cNvPr>
          <p:cNvSpPr txBox="1"/>
          <p:nvPr/>
        </p:nvSpPr>
        <p:spPr>
          <a:xfrm>
            <a:off x="712973" y="498725"/>
            <a:ext cx="841406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Детектирование строп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E875C-5735-2A43-A2F0-88A048432209}"/>
              </a:ext>
            </a:extLst>
          </p:cNvPr>
          <p:cNvSpPr txBox="1"/>
          <p:nvPr/>
        </p:nvSpPr>
        <p:spPr>
          <a:xfrm>
            <a:off x="278759" y="1653474"/>
            <a:ext cx="4993569" cy="41957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Стропы на водной ряби почти не различимы даже на глаз (</a:t>
            </a:r>
            <a:r>
              <a:rPr lang="en-US" dirty="0"/>
              <a:t>case 1)</a:t>
            </a:r>
            <a:endParaRPr lang="ru-RU" dirty="0"/>
          </a:p>
          <a:p>
            <a:pPr>
              <a:lnSpc>
                <a:spcPct val="150000"/>
              </a:lnSpc>
            </a:pPr>
            <a:endParaRPr lang="ru-RU" sz="9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err="1"/>
              <a:t>Предобученный</a:t>
            </a:r>
            <a:r>
              <a:rPr lang="ru-RU" dirty="0"/>
              <a:t> детектор прямых </a:t>
            </a:r>
            <a:r>
              <a:rPr lang="en-US" dirty="0"/>
              <a:t>SOLD2*</a:t>
            </a:r>
            <a:r>
              <a:rPr lang="ru-RU" dirty="0"/>
              <a:t> с задачей поиска прямых справляется неприемлемо на большинстве из кейсов </a:t>
            </a:r>
            <a:r>
              <a:rPr lang="en-US" dirty="0"/>
              <a:t>(case 1, 2)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Однако данный метод справляется относительно неплохо в случае большей детализации и однородного фона </a:t>
            </a:r>
            <a:r>
              <a:rPr lang="en-US" dirty="0"/>
              <a:t>(case 3)</a:t>
            </a:r>
            <a:endParaRPr lang="ru-RU" dirty="0"/>
          </a:p>
        </p:txBody>
      </p:sp>
      <p:pic>
        <p:nvPicPr>
          <p:cNvPr id="4" name="Рисунок 2">
            <a:extLst>
              <a:ext uri="{FF2B5EF4-FFF2-40B4-BE49-F238E27FC236}">
                <a16:creationId xmlns:a16="http://schemas.microsoft.com/office/drawing/2014/main" id="{C394A991-EEBC-7840-8AEA-A39C0BF4F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02" r="52521"/>
          <a:stretch/>
        </p:blipFill>
        <p:spPr>
          <a:xfrm>
            <a:off x="8102321" y="721659"/>
            <a:ext cx="3376706" cy="27073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AD5612-152F-304D-9F80-1CA098E4EF53}"/>
              </a:ext>
            </a:extLst>
          </p:cNvPr>
          <p:cNvSpPr txBox="1"/>
          <p:nvPr/>
        </p:nvSpPr>
        <p:spPr>
          <a:xfrm>
            <a:off x="109264" y="6359275"/>
            <a:ext cx="45636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" sz="1400" dirty="0">
                <a:solidFill>
                  <a:schemeClr val="tx1">
                    <a:lumMod val="50000"/>
                    <a:lumOff val="50000"/>
                  </a:schemeClr>
                </a:solidFill>
                <a:ea typeface="Cambria Math" panose="02040503050406030204" pitchFamily="18" charset="0"/>
              </a:rPr>
              <a:t>* Deep line detector https://</a:t>
            </a:r>
            <a:r>
              <a:rPr lang="en" sz="1400" dirty="0" err="1">
                <a:solidFill>
                  <a:schemeClr val="tx1">
                    <a:lumMod val="50000"/>
                    <a:lumOff val="50000"/>
                  </a:schemeClr>
                </a:solidFill>
                <a:ea typeface="Cambria Math" panose="02040503050406030204" pitchFamily="18" charset="0"/>
              </a:rPr>
              <a:t>rpautrat.github.io</a:t>
            </a:r>
            <a:r>
              <a:rPr lang="en" sz="1400" dirty="0">
                <a:solidFill>
                  <a:schemeClr val="tx1">
                    <a:lumMod val="50000"/>
                    <a:lumOff val="50000"/>
                  </a:schemeClr>
                </a:solidFill>
                <a:ea typeface="Cambria Math" panose="02040503050406030204" pitchFamily="18" charset="0"/>
              </a:rPr>
              <a:t>/sold2.html</a:t>
            </a:r>
            <a:endParaRPr lang="ru-RU" sz="1400" dirty="0">
              <a:solidFill>
                <a:schemeClr val="tx1">
                  <a:lumMod val="50000"/>
                  <a:lumOff val="50000"/>
                </a:schemeClr>
              </a:solidFill>
              <a:ea typeface="Cambria Math" panose="02040503050406030204" pitchFamily="18" charset="0"/>
            </a:endParaRPr>
          </a:p>
        </p:txBody>
      </p:sp>
      <p:pic>
        <p:nvPicPr>
          <p:cNvPr id="6" name="Рисунок 9">
            <a:extLst>
              <a:ext uri="{FF2B5EF4-FFF2-40B4-BE49-F238E27FC236}">
                <a16:creationId xmlns:a16="http://schemas.microsoft.com/office/drawing/2014/main" id="{0C564152-381B-0640-BC99-7667025043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02" r="54834"/>
          <a:stretch/>
        </p:blipFill>
        <p:spPr>
          <a:xfrm>
            <a:off x="5483421" y="3651934"/>
            <a:ext cx="3005714" cy="2707341"/>
          </a:xfrm>
          <a:prstGeom prst="rect">
            <a:avLst/>
          </a:prstGeom>
        </p:spPr>
      </p:pic>
      <p:pic>
        <p:nvPicPr>
          <p:cNvPr id="7" name="Рисунок 10">
            <a:extLst>
              <a:ext uri="{FF2B5EF4-FFF2-40B4-BE49-F238E27FC236}">
                <a16:creationId xmlns:a16="http://schemas.microsoft.com/office/drawing/2014/main" id="{C929E4D6-57FF-3E4E-BA41-E7E97CA45E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02" r="56131"/>
          <a:stretch/>
        </p:blipFill>
        <p:spPr>
          <a:xfrm>
            <a:off x="8776888" y="3651934"/>
            <a:ext cx="2702139" cy="27073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2EC694-C8DE-E147-B1F6-BE5DB7463D6C}"/>
              </a:ext>
            </a:extLst>
          </p:cNvPr>
          <p:cNvSpPr txBox="1"/>
          <p:nvPr/>
        </p:nvSpPr>
        <p:spPr>
          <a:xfrm>
            <a:off x="8234752" y="815217"/>
            <a:ext cx="4074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ea typeface="Cambria Math" panose="02040503050406030204" pitchFamily="18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B07A6D-22DD-134C-8F19-C7740439E95E}"/>
              </a:ext>
            </a:extLst>
          </p:cNvPr>
          <p:cNvSpPr txBox="1"/>
          <p:nvPr/>
        </p:nvSpPr>
        <p:spPr>
          <a:xfrm>
            <a:off x="5594807" y="3687885"/>
            <a:ext cx="4940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ea typeface="Cambria Math" panose="02040503050406030204" pitchFamily="18" charset="0"/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3DE8A8-EA58-4545-9549-12DDF93A92F2}"/>
              </a:ext>
            </a:extLst>
          </p:cNvPr>
          <p:cNvSpPr txBox="1"/>
          <p:nvPr/>
        </p:nvSpPr>
        <p:spPr>
          <a:xfrm>
            <a:off x="8889339" y="3651934"/>
            <a:ext cx="4940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ru-RU" sz="4400" b="1">
                <a:solidFill>
                  <a:schemeClr val="bg1"/>
                </a:solidFill>
                <a:ea typeface="Cambria Math" panose="02040503050406030204" pitchFamily="18" charset="0"/>
              </a:rPr>
              <a:t>3</a:t>
            </a:r>
            <a:endParaRPr lang="ru-RU" sz="4400" b="1" dirty="0">
              <a:solidFill>
                <a:schemeClr val="bg1"/>
              </a:solidFill>
              <a:ea typeface="Cambria Math" panose="020405030504060302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761E1E-09DD-7C4B-A076-4027532F717D}"/>
              </a:ext>
            </a:extLst>
          </p:cNvPr>
          <p:cNvSpPr txBox="1"/>
          <p:nvPr/>
        </p:nvSpPr>
        <p:spPr>
          <a:xfrm>
            <a:off x="5614685" y="2505670"/>
            <a:ext cx="2308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>
                <a:solidFill>
                  <a:schemeClr val="tx1">
                    <a:lumMod val="50000"/>
                    <a:lumOff val="50000"/>
                  </a:schemeClr>
                </a:solidFill>
                <a:ea typeface="Cambria Math" panose="02040503050406030204" pitchFamily="18" charset="0"/>
              </a:rPr>
              <a:t>Пример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ea typeface="Cambria Math" panose="02040503050406030204" pitchFamily="18" charset="0"/>
              </a:rPr>
              <a:t> </a:t>
            </a:r>
            <a:r>
              <a:rPr lang="ru-RU" dirty="0">
                <a:solidFill>
                  <a:schemeClr val="tx1">
                    <a:lumMod val="50000"/>
                    <a:lumOff val="50000"/>
                  </a:schemeClr>
                </a:solidFill>
                <a:ea typeface="Cambria Math" panose="02040503050406030204" pitchFamily="18" charset="0"/>
              </a:rPr>
              <a:t>результатов работы детектора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ea typeface="Cambria Math" panose="02040503050406030204" pitchFamily="18" charset="0"/>
              </a:rPr>
              <a:t>SOLD2</a:t>
            </a:r>
            <a:endParaRPr lang="ru-RU" dirty="0">
              <a:solidFill>
                <a:schemeClr val="tx1">
                  <a:lumMod val="50000"/>
                  <a:lumOff val="50000"/>
                </a:schemeClr>
              </a:solidFill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237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30634DFD-315E-194C-B8F8-3D5024F866A5}"/>
              </a:ext>
            </a:extLst>
          </p:cNvPr>
          <p:cNvSpPr/>
          <p:nvPr/>
        </p:nvSpPr>
        <p:spPr>
          <a:xfrm>
            <a:off x="693988" y="3551662"/>
            <a:ext cx="2107581" cy="2062975"/>
          </a:xfrm>
          <a:prstGeom prst="cub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88BABC-DB6F-3E48-A8C2-6C3CFA2E6282}"/>
              </a:ext>
            </a:extLst>
          </p:cNvPr>
          <p:cNvSpPr txBox="1"/>
          <p:nvPr/>
        </p:nvSpPr>
        <p:spPr>
          <a:xfrm>
            <a:off x="563168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7+1 точка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09C244-76A6-3247-A134-F598310BE149}"/>
              </a:ext>
            </a:extLst>
          </p:cNvPr>
          <p:cNvCxnSpPr>
            <a:cxnSpLocks/>
          </p:cNvCxnSpPr>
          <p:nvPr/>
        </p:nvCxnSpPr>
        <p:spPr>
          <a:xfrm flipV="1">
            <a:off x="693988" y="1940311"/>
            <a:ext cx="1156411" cy="2152187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313943-975B-2448-A914-D065560E1957}"/>
              </a:ext>
            </a:extLst>
          </p:cNvPr>
          <p:cNvCxnSpPr>
            <a:cxnSpLocks/>
          </p:cNvCxnSpPr>
          <p:nvPr/>
        </p:nvCxnSpPr>
        <p:spPr>
          <a:xfrm flipV="1">
            <a:off x="1192477" y="1940310"/>
            <a:ext cx="657922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38482-8B7F-EF41-A086-6E99799A13CF}"/>
              </a:ext>
            </a:extLst>
          </p:cNvPr>
          <p:cNvCxnSpPr>
            <a:cxnSpLocks/>
          </p:cNvCxnSpPr>
          <p:nvPr/>
        </p:nvCxnSpPr>
        <p:spPr>
          <a:xfrm flipH="1" flipV="1">
            <a:off x="1850401" y="1940310"/>
            <a:ext cx="951168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BB9CCCE-C6CA-F740-9008-4748EE020846}"/>
              </a:ext>
            </a:extLst>
          </p:cNvPr>
          <p:cNvCxnSpPr>
            <a:cxnSpLocks/>
          </p:cNvCxnSpPr>
          <p:nvPr/>
        </p:nvCxnSpPr>
        <p:spPr>
          <a:xfrm flipH="1" flipV="1">
            <a:off x="1850399" y="1940310"/>
            <a:ext cx="434898" cy="21521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4A11A71-0622-8E4D-B4D2-1B311455D2D0}"/>
              </a:ext>
            </a:extLst>
          </p:cNvPr>
          <p:cNvSpPr/>
          <p:nvPr/>
        </p:nvSpPr>
        <p:spPr>
          <a:xfrm>
            <a:off x="1772341" y="1873407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B6E616-2AA7-9A40-8B57-94FB56AF3B19}"/>
              </a:ext>
            </a:extLst>
          </p:cNvPr>
          <p:cNvSpPr/>
          <p:nvPr/>
        </p:nvSpPr>
        <p:spPr>
          <a:xfrm>
            <a:off x="615928" y="4002998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BA06294-5885-9142-B2E8-9EEC9E59A7A1}"/>
              </a:ext>
            </a:extLst>
          </p:cNvPr>
          <p:cNvSpPr/>
          <p:nvPr/>
        </p:nvSpPr>
        <p:spPr>
          <a:xfrm>
            <a:off x="1119391" y="346245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C758096-FFB2-8F4D-B847-76C40E7B7C3C}"/>
              </a:ext>
            </a:extLst>
          </p:cNvPr>
          <p:cNvSpPr/>
          <p:nvPr/>
        </p:nvSpPr>
        <p:spPr>
          <a:xfrm>
            <a:off x="2712358" y="349033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4D5364-52D0-DC40-B3A3-5FECD53E1DBC}"/>
              </a:ext>
            </a:extLst>
          </p:cNvPr>
          <p:cNvSpPr/>
          <p:nvPr/>
        </p:nvSpPr>
        <p:spPr>
          <a:xfrm>
            <a:off x="2712358" y="4995743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946A28D-C0D7-FB42-AAB8-717180718ABF}"/>
              </a:ext>
            </a:extLst>
          </p:cNvPr>
          <p:cNvSpPr/>
          <p:nvPr/>
        </p:nvSpPr>
        <p:spPr>
          <a:xfrm>
            <a:off x="2207239" y="3997714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5B3CE5B-D33D-3E44-B1BB-7D3A070E4B33}"/>
              </a:ext>
            </a:extLst>
          </p:cNvPr>
          <p:cNvSpPr/>
          <p:nvPr/>
        </p:nvSpPr>
        <p:spPr>
          <a:xfrm>
            <a:off x="2210555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3E95545-2361-1A41-95B0-F179D81D7AEE}"/>
              </a:ext>
            </a:extLst>
          </p:cNvPr>
          <p:cNvSpPr/>
          <p:nvPr/>
        </p:nvSpPr>
        <p:spPr>
          <a:xfrm>
            <a:off x="615928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67CE1F0-FFB7-174D-AD1C-071E0EC31AEA}"/>
              </a:ext>
            </a:extLst>
          </p:cNvPr>
          <p:cNvSpPr/>
          <p:nvPr/>
        </p:nvSpPr>
        <p:spPr>
          <a:xfrm>
            <a:off x="3627639" y="3557239"/>
            <a:ext cx="1591309" cy="540836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026E3D1-5ADB-2346-912A-129CEDA4C443}"/>
              </a:ext>
            </a:extLst>
          </p:cNvPr>
          <p:cNvSpPr/>
          <p:nvPr/>
        </p:nvSpPr>
        <p:spPr>
          <a:xfrm>
            <a:off x="3627639" y="4098075"/>
            <a:ext cx="1591309" cy="1522139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532112C-0245-F646-B35A-D0EF9E0C444D}"/>
              </a:ext>
            </a:extLst>
          </p:cNvPr>
          <p:cNvCxnSpPr>
            <a:cxnSpLocks/>
            <a:endCxn id="47" idx="0"/>
          </p:cNvCxnSpPr>
          <p:nvPr/>
        </p:nvCxnSpPr>
        <p:spPr>
          <a:xfrm flipV="1">
            <a:off x="3627639" y="1911871"/>
            <a:ext cx="802383" cy="21750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A823B18-CCCA-A441-808D-2B87FAB738E2}"/>
              </a:ext>
            </a:extLst>
          </p:cNvPr>
          <p:cNvCxnSpPr>
            <a:cxnSpLocks/>
          </p:cNvCxnSpPr>
          <p:nvPr/>
        </p:nvCxnSpPr>
        <p:spPr>
          <a:xfrm flipH="1" flipV="1">
            <a:off x="4430033" y="2001082"/>
            <a:ext cx="788916" cy="20858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966D301-C92C-0546-8132-8A50C554221E}"/>
              </a:ext>
            </a:extLst>
          </p:cNvPr>
          <p:cNvCxnSpPr>
            <a:cxnSpLocks/>
            <a:endCxn id="47" idx="0"/>
          </p:cNvCxnSpPr>
          <p:nvPr/>
        </p:nvCxnSpPr>
        <p:spPr>
          <a:xfrm flipV="1">
            <a:off x="3627639" y="1911871"/>
            <a:ext cx="802383" cy="1634214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DD95694-AF2C-8149-AE7C-647CA645908C}"/>
              </a:ext>
            </a:extLst>
          </p:cNvPr>
          <p:cNvCxnSpPr>
            <a:cxnSpLocks/>
          </p:cNvCxnSpPr>
          <p:nvPr/>
        </p:nvCxnSpPr>
        <p:spPr>
          <a:xfrm flipH="1" flipV="1">
            <a:off x="4407170" y="1945887"/>
            <a:ext cx="795656" cy="160019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2CF74794-2760-D54A-9C19-4F4F98D82213}"/>
              </a:ext>
            </a:extLst>
          </p:cNvPr>
          <p:cNvSpPr/>
          <p:nvPr/>
        </p:nvSpPr>
        <p:spPr>
          <a:xfrm>
            <a:off x="4351964" y="1911871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C2A141F-1727-3B43-965E-B7DE76E50B78}"/>
              </a:ext>
            </a:extLst>
          </p:cNvPr>
          <p:cNvSpPr/>
          <p:nvPr/>
        </p:nvSpPr>
        <p:spPr>
          <a:xfrm>
            <a:off x="3549579" y="400857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19FE538-CB72-C64D-ADB2-A69885490B3B}"/>
              </a:ext>
            </a:extLst>
          </p:cNvPr>
          <p:cNvSpPr/>
          <p:nvPr/>
        </p:nvSpPr>
        <p:spPr>
          <a:xfrm>
            <a:off x="5140890" y="4003291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24D5DB5-C0E9-E046-9A51-AC51E492A90B}"/>
              </a:ext>
            </a:extLst>
          </p:cNvPr>
          <p:cNvSpPr/>
          <p:nvPr/>
        </p:nvSpPr>
        <p:spPr>
          <a:xfrm>
            <a:off x="5144206" y="5536577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DB4E555-2872-5347-889A-8C93CA89039B}"/>
              </a:ext>
            </a:extLst>
          </p:cNvPr>
          <p:cNvSpPr/>
          <p:nvPr/>
        </p:nvSpPr>
        <p:spPr>
          <a:xfrm>
            <a:off x="3549579" y="5536577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E4E43E2-5963-0D4F-8817-E30D233680AA}"/>
              </a:ext>
            </a:extLst>
          </p:cNvPr>
          <p:cNvSpPr/>
          <p:nvPr/>
        </p:nvSpPr>
        <p:spPr>
          <a:xfrm>
            <a:off x="3549579" y="3473311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41CA96F-8522-E24D-AB25-4856DFCFDFE2}"/>
              </a:ext>
            </a:extLst>
          </p:cNvPr>
          <p:cNvSpPr/>
          <p:nvPr/>
        </p:nvSpPr>
        <p:spPr>
          <a:xfrm>
            <a:off x="5140890" y="3468027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70386A0-738E-D04C-924E-FAD154C61D76}"/>
              </a:ext>
            </a:extLst>
          </p:cNvPr>
          <p:cNvSpPr txBox="1"/>
          <p:nvPr/>
        </p:nvSpPr>
        <p:spPr>
          <a:xfrm>
            <a:off x="3456292" y="5780860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6+1 точка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EAEAA94-5CC4-9A49-A6D2-596C82E65F2E}"/>
              </a:ext>
            </a:extLst>
          </p:cNvPr>
          <p:cNvSpPr/>
          <p:nvPr/>
        </p:nvSpPr>
        <p:spPr>
          <a:xfrm rot="16200000">
            <a:off x="7335253" y="4315515"/>
            <a:ext cx="1507678" cy="1039336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6C872ED-CA78-8B46-A0D1-0096E5C55CAA}"/>
              </a:ext>
            </a:extLst>
          </p:cNvPr>
          <p:cNvSpPr/>
          <p:nvPr/>
        </p:nvSpPr>
        <p:spPr>
          <a:xfrm>
            <a:off x="5978113" y="4092498"/>
            <a:ext cx="1591309" cy="1522139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E17A5F8-62CF-7344-8037-9CE774511B29}"/>
              </a:ext>
            </a:extLst>
          </p:cNvPr>
          <p:cNvCxnSpPr>
            <a:cxnSpLocks/>
          </p:cNvCxnSpPr>
          <p:nvPr/>
        </p:nvCxnSpPr>
        <p:spPr>
          <a:xfrm flipV="1">
            <a:off x="5978113" y="1983259"/>
            <a:ext cx="1321811" cy="2098087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905A35F-1A8D-364B-922F-DB5EF96D16EB}"/>
              </a:ext>
            </a:extLst>
          </p:cNvPr>
          <p:cNvCxnSpPr>
            <a:cxnSpLocks/>
          </p:cNvCxnSpPr>
          <p:nvPr/>
        </p:nvCxnSpPr>
        <p:spPr>
          <a:xfrm flipH="1" flipV="1">
            <a:off x="7299925" y="1994959"/>
            <a:ext cx="269498" cy="2086386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D0F272D-B078-A24D-847D-3F314F578EA1}"/>
              </a:ext>
            </a:extLst>
          </p:cNvPr>
          <p:cNvCxnSpPr>
            <a:cxnSpLocks/>
            <a:stCxn id="68" idx="5"/>
          </p:cNvCxnSpPr>
          <p:nvPr/>
        </p:nvCxnSpPr>
        <p:spPr>
          <a:xfrm flipH="1" flipV="1">
            <a:off x="7299925" y="1983259"/>
            <a:ext cx="1364030" cy="2164434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B7CF490-FAD6-5F4E-B7B6-B6044A30A972}"/>
              </a:ext>
            </a:extLst>
          </p:cNvPr>
          <p:cNvCxnSpPr>
            <a:cxnSpLocks/>
            <a:endCxn id="72" idx="4"/>
          </p:cNvCxnSpPr>
          <p:nvPr/>
        </p:nvCxnSpPr>
        <p:spPr>
          <a:xfrm flipV="1">
            <a:off x="7030851" y="2062410"/>
            <a:ext cx="308102" cy="20300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544CFC6D-C7EC-124A-9433-46CCBC366F90}"/>
              </a:ext>
            </a:extLst>
          </p:cNvPr>
          <p:cNvSpPr/>
          <p:nvPr/>
        </p:nvSpPr>
        <p:spPr>
          <a:xfrm>
            <a:off x="5900053" y="4002998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BDB2065-7949-FF43-B643-248BE5D4B963}"/>
              </a:ext>
            </a:extLst>
          </p:cNvPr>
          <p:cNvSpPr/>
          <p:nvPr/>
        </p:nvSpPr>
        <p:spPr>
          <a:xfrm>
            <a:off x="7491364" y="3997714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9A35DCF-4CE7-8E45-B790-F093B7C8D60A}"/>
              </a:ext>
            </a:extLst>
          </p:cNvPr>
          <p:cNvSpPr/>
          <p:nvPr/>
        </p:nvSpPr>
        <p:spPr>
          <a:xfrm>
            <a:off x="7494680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665BB1DD-33D4-B54A-9FFD-B75EF48AE8F8}"/>
              </a:ext>
            </a:extLst>
          </p:cNvPr>
          <p:cNvSpPr/>
          <p:nvPr/>
        </p:nvSpPr>
        <p:spPr>
          <a:xfrm>
            <a:off x="5900053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B05FDD9-2A37-D84A-A63F-68F450EEB289}"/>
              </a:ext>
            </a:extLst>
          </p:cNvPr>
          <p:cNvSpPr/>
          <p:nvPr/>
        </p:nvSpPr>
        <p:spPr>
          <a:xfrm>
            <a:off x="8530702" y="401444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DD186EA1-2638-F64D-9AFE-61E0B848EB4D}"/>
              </a:ext>
            </a:extLst>
          </p:cNvPr>
          <p:cNvSpPr/>
          <p:nvPr/>
        </p:nvSpPr>
        <p:spPr>
          <a:xfrm>
            <a:off x="8530702" y="5512619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4BC9684-6E7F-854F-AE8E-921E935FEC2B}"/>
              </a:ext>
            </a:extLst>
          </p:cNvPr>
          <p:cNvSpPr txBox="1"/>
          <p:nvPr/>
        </p:nvSpPr>
        <p:spPr>
          <a:xfrm>
            <a:off x="6371952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6+1 точка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4AD55929-51E9-1C47-A642-FEC99FD9D567}"/>
              </a:ext>
            </a:extLst>
          </p:cNvPr>
          <p:cNvSpPr/>
          <p:nvPr/>
        </p:nvSpPr>
        <p:spPr>
          <a:xfrm>
            <a:off x="7260895" y="1906294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1287079-DBD5-9447-8183-E9DFA0F99EAE}"/>
              </a:ext>
            </a:extLst>
          </p:cNvPr>
          <p:cNvSpPr/>
          <p:nvPr/>
        </p:nvSpPr>
        <p:spPr>
          <a:xfrm>
            <a:off x="9526582" y="4092498"/>
            <a:ext cx="1591309" cy="1522139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A1DF97D-1B5D-1C47-8623-E182390B7F99}"/>
              </a:ext>
            </a:extLst>
          </p:cNvPr>
          <p:cNvCxnSpPr>
            <a:cxnSpLocks/>
          </p:cNvCxnSpPr>
          <p:nvPr/>
        </p:nvCxnSpPr>
        <p:spPr>
          <a:xfrm flipV="1">
            <a:off x="9526582" y="1906294"/>
            <a:ext cx="802383" cy="21750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C1CA995D-F7D6-F848-81C7-31BE3C1ACE25}"/>
              </a:ext>
            </a:extLst>
          </p:cNvPr>
          <p:cNvCxnSpPr>
            <a:cxnSpLocks/>
          </p:cNvCxnSpPr>
          <p:nvPr/>
        </p:nvCxnSpPr>
        <p:spPr>
          <a:xfrm flipH="1" flipV="1">
            <a:off x="10285649" y="1906295"/>
            <a:ext cx="788916" cy="20858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Oval 81">
            <a:extLst>
              <a:ext uri="{FF2B5EF4-FFF2-40B4-BE49-F238E27FC236}">
                <a16:creationId xmlns:a16="http://schemas.microsoft.com/office/drawing/2014/main" id="{DD09B9A2-28C9-2F4D-8356-D12B75F56FE2}"/>
              </a:ext>
            </a:extLst>
          </p:cNvPr>
          <p:cNvSpPr/>
          <p:nvPr/>
        </p:nvSpPr>
        <p:spPr>
          <a:xfrm>
            <a:off x="9448522" y="4002998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1377AC65-7EE1-C949-A032-64795792F415}"/>
              </a:ext>
            </a:extLst>
          </p:cNvPr>
          <p:cNvSpPr/>
          <p:nvPr/>
        </p:nvSpPr>
        <p:spPr>
          <a:xfrm>
            <a:off x="11039833" y="3997714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EC890020-E385-C543-B543-4FA17084EF53}"/>
              </a:ext>
            </a:extLst>
          </p:cNvPr>
          <p:cNvSpPr/>
          <p:nvPr/>
        </p:nvSpPr>
        <p:spPr>
          <a:xfrm>
            <a:off x="11043149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22B6A872-5A20-A741-89F4-A4A6369DBA6A}"/>
              </a:ext>
            </a:extLst>
          </p:cNvPr>
          <p:cNvSpPr/>
          <p:nvPr/>
        </p:nvSpPr>
        <p:spPr>
          <a:xfrm>
            <a:off x="9448522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1216AC3-2090-7346-B8E8-8B738CC9DBDA}"/>
              </a:ext>
            </a:extLst>
          </p:cNvPr>
          <p:cNvSpPr/>
          <p:nvPr/>
        </p:nvSpPr>
        <p:spPr>
          <a:xfrm>
            <a:off x="10233541" y="1873407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7C9CF52-975B-9149-8840-31C6A8B511F1}"/>
              </a:ext>
            </a:extLst>
          </p:cNvPr>
          <p:cNvSpPr txBox="1"/>
          <p:nvPr/>
        </p:nvSpPr>
        <p:spPr>
          <a:xfrm>
            <a:off x="9361964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4+1 точка</a:t>
            </a:r>
          </a:p>
        </p:txBody>
      </p:sp>
    </p:spTree>
    <p:extLst>
      <p:ext uri="{BB962C8B-B14F-4D97-AF65-F5344CB8AC3E}">
        <p14:creationId xmlns:p14="http://schemas.microsoft.com/office/powerpoint/2010/main" val="155536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123">
      <a:majorFont>
        <a:latin typeface="Segoe UI Semilight"/>
        <a:ea typeface=""/>
        <a:cs typeface=""/>
      </a:majorFont>
      <a:minorFont>
        <a:latin typeface="Segoe UI Semiligh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38100">
          <a:solidFill>
            <a:schemeClr val="tx1"/>
          </a:solidFill>
          <a:prstDash val="solid"/>
        </a:ln>
      </a:spPr>
      <a:bodyPr rtlCol="0" anchor="ctr"/>
      <a:lstStyle>
        <a:defPPr algn="ctr">
          <a:defRPr dirty="0" smtClean="0">
            <a:latin typeface="Cambria Math" panose="02040503050406030204" pitchFamily="18" charset="0"/>
            <a:ea typeface="Cambria Math" panose="02040503050406030204" pitchFamily="18" charset="0"/>
          </a:defRPr>
        </a:defPPr>
      </a:lstStyle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spDef>
    <a:lnDef>
      <a:spPr>
        <a:ln w="38100">
          <a:solidFill>
            <a:schemeClr val="tx1"/>
          </a:solidFill>
          <a:prstDash val="soli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>
            <a:latin typeface="Cambria Math" panose="02040503050406030204" pitchFamily="18" charset="0"/>
            <a:ea typeface="Cambria Math" panose="02040503050406030204" pitchFamily="18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9D5482E-A9E7-FD49-B353-8555C6DA97B7}">
  <we:reference id="wa200004052" version="1.0.0.2" store="en-GB" storeType="OMEX"/>
  <we:alternateReferences>
    <we:reference id="wa200004052" version="1.0.0.2" store="WA200004052" storeType="OMEX"/>
  </we:alternateReferences>
  <we:properties>
    <we:property name="holatex.main" value="{&quot;pictures&quot;:[{&quot;name&quot;:&quot;Latex&quot;,&quot;code&quot;:&quot;\\begin{document}\n$\\frac{C_{o p t i c}}{C_{R F}}=\\frac{2 \\cdot 10^{12}}{6 \\cdot 10^{9}} \\approx 300$\n\n\\end{document}&quot;}]}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95789</TotalTime>
  <Words>765</Words>
  <Application>Microsoft Macintosh PowerPoint</Application>
  <PresentationFormat>Widescreen</PresentationFormat>
  <Paragraphs>223</Paragraphs>
  <Slides>24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Cambria Math</vt:lpstr>
      <vt:lpstr>Segoe UI Semilight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Иван Колесников</dc:creator>
  <cp:lastModifiedBy>Иван Колесников</cp:lastModifiedBy>
  <cp:revision>2330</cp:revision>
  <dcterms:created xsi:type="dcterms:W3CDTF">2018-11-02T20:02:34Z</dcterms:created>
  <dcterms:modified xsi:type="dcterms:W3CDTF">2024-04-26T17:09:57Z</dcterms:modified>
</cp:coreProperties>
</file>